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70"/>
  </p:notesMasterIdLst>
  <p:handoutMasterIdLst>
    <p:handoutMasterId r:id="rId71"/>
  </p:handoutMasterIdLst>
  <p:sldIdLst>
    <p:sldId id="707" r:id="rId2"/>
    <p:sldId id="619" r:id="rId3"/>
    <p:sldId id="630" r:id="rId4"/>
    <p:sldId id="714" r:id="rId5"/>
    <p:sldId id="605" r:id="rId6"/>
    <p:sldId id="606" r:id="rId7"/>
    <p:sldId id="607" r:id="rId8"/>
    <p:sldId id="708" r:id="rId9"/>
    <p:sldId id="610" r:id="rId10"/>
    <p:sldId id="710" r:id="rId11"/>
    <p:sldId id="611" r:id="rId12"/>
    <p:sldId id="711" r:id="rId13"/>
    <p:sldId id="712" r:id="rId14"/>
    <p:sldId id="713" r:id="rId15"/>
    <p:sldId id="715" r:id="rId16"/>
    <p:sldId id="614" r:id="rId17"/>
    <p:sldId id="613" r:id="rId18"/>
    <p:sldId id="716" r:id="rId19"/>
    <p:sldId id="717" r:id="rId20"/>
    <p:sldId id="719" r:id="rId21"/>
    <p:sldId id="718" r:id="rId22"/>
    <p:sldId id="618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733" r:id="rId37"/>
    <p:sldId id="734" r:id="rId38"/>
    <p:sldId id="735" r:id="rId39"/>
    <p:sldId id="736" r:id="rId40"/>
    <p:sldId id="737" r:id="rId41"/>
    <p:sldId id="738" r:id="rId42"/>
    <p:sldId id="739" r:id="rId43"/>
    <p:sldId id="740" r:id="rId44"/>
    <p:sldId id="741" r:id="rId45"/>
    <p:sldId id="742" r:id="rId46"/>
    <p:sldId id="743" r:id="rId47"/>
    <p:sldId id="744" r:id="rId48"/>
    <p:sldId id="745" r:id="rId49"/>
    <p:sldId id="746" r:id="rId50"/>
    <p:sldId id="747" r:id="rId51"/>
    <p:sldId id="748" r:id="rId52"/>
    <p:sldId id="749" r:id="rId53"/>
    <p:sldId id="750" r:id="rId54"/>
    <p:sldId id="751" r:id="rId55"/>
    <p:sldId id="752" r:id="rId56"/>
    <p:sldId id="753" r:id="rId57"/>
    <p:sldId id="754" r:id="rId58"/>
    <p:sldId id="755" r:id="rId59"/>
    <p:sldId id="756" r:id="rId60"/>
    <p:sldId id="757" r:id="rId61"/>
    <p:sldId id="758" r:id="rId62"/>
    <p:sldId id="759" r:id="rId63"/>
    <p:sldId id="760" r:id="rId64"/>
    <p:sldId id="761" r:id="rId65"/>
    <p:sldId id="762" r:id="rId66"/>
    <p:sldId id="763" r:id="rId67"/>
    <p:sldId id="764" r:id="rId68"/>
    <p:sldId id="706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67" autoAdjust="0"/>
    <p:restoredTop sz="94233" autoAdjust="0"/>
  </p:normalViewPr>
  <p:slideViewPr>
    <p:cSldViewPr snapToGrid="0">
      <p:cViewPr varScale="1">
        <p:scale>
          <a:sx n="101" d="100"/>
          <a:sy n="101" d="100"/>
        </p:scale>
        <p:origin x="-450" y="-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xmlns="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r>
              <a:rPr kumimoji="0" lang="en-US" altLang="ko-KR" sz="1400" dirty="0">
                <a:ea typeface="맑은 고딕" pitchFamily="50" charset="-127"/>
              </a:rPr>
              <a:t/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165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</a:t>
            </a:r>
            <a:r>
              <a:rPr kumimoji="0" lang="en-US" altLang="ko-KR" sz="1800" b="1" dirty="0" smtClean="0">
                <a:ea typeface="맑은 고딕" pitchFamily="50" charset="-127"/>
              </a:rPr>
              <a:t>Android Studio</a:t>
            </a:r>
            <a:r>
              <a:rPr kumimoji="0" lang="ko-KR" altLang="en-US" sz="1800" b="1" dirty="0" smtClean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 smtClean="0">
                <a:ea typeface="맑은 고딕" pitchFamily="50" charset="-127"/>
              </a:rPr>
              <a:t>안드로이드</a:t>
            </a:r>
            <a:r>
              <a:rPr kumimoji="0" lang="ko-KR" altLang="en-US" sz="1800" b="1" dirty="0" smtClean="0">
                <a:ea typeface="맑은 고딕" pitchFamily="50" charset="-127"/>
              </a:rPr>
              <a:t> 프로그래밍</a:t>
            </a:r>
            <a:r>
              <a:rPr kumimoji="0" lang="en-US" altLang="ko-KR" sz="1800" b="1" dirty="0" smtClean="0">
                <a:ea typeface="맑은 고딕" pitchFamily="50" charset="-127"/>
              </a:rPr>
              <a:t>(6</a:t>
            </a:r>
            <a:r>
              <a:rPr kumimoji="0" lang="ko-KR" altLang="en-US" sz="1800" b="1" dirty="0" smtClean="0">
                <a:ea typeface="맑은 고딕" pitchFamily="50" charset="-127"/>
              </a:rPr>
              <a:t>판</a:t>
            </a:r>
            <a:r>
              <a:rPr kumimoji="0" lang="en-US" altLang="ko-KR" sz="1800" b="1" dirty="0" smtClean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7" b="31957"/>
          <a:stretch/>
        </p:blipFill>
        <p:spPr bwMode="auto">
          <a:xfrm>
            <a:off x="2255076" y="963462"/>
            <a:ext cx="4633848" cy="39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496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02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16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68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75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8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699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2022-01-26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tel/haxm/releases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archive.html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ATI9pISPMU" TargetMode="External"/><Relationship Id="rId2" Type="http://schemas.openxmlformats.org/officeDocument/2006/relationships/hyperlink" Target="https://www.youtube.com/watch?v=E9ecxAxXh8I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01.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안드로이드의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개요와 개발 환경 설치</a:t>
            </a:r>
            <a:endParaRPr lang="ko-KR" altLang="en-US" sz="3600" b="1" dirty="0" smtClean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주요 기능</a:t>
            </a:r>
            <a:r>
              <a:rPr lang="en-US" altLang="ko-KR" dirty="0" smtClean="0"/>
              <a:t>_(2)</a:t>
            </a:r>
          </a:p>
          <a:p>
            <a:pPr lvl="1"/>
            <a:r>
              <a:rPr lang="ko-KR" altLang="en-US" dirty="0" err="1"/>
              <a:t>롤리팝</a:t>
            </a:r>
            <a:r>
              <a:rPr lang="en-US" altLang="ko-KR" dirty="0"/>
              <a:t>(5.0) : </a:t>
            </a:r>
            <a:r>
              <a:rPr lang="ko-KR" altLang="en-US" dirty="0"/>
              <a:t>다양한 </a:t>
            </a:r>
            <a:r>
              <a:rPr lang="ko-KR" altLang="en-US" dirty="0" err="1"/>
              <a:t>안드로이드</a:t>
            </a:r>
            <a:r>
              <a:rPr lang="ko-KR" altLang="en-US" dirty="0"/>
              <a:t> 기기를 통합 지원</a:t>
            </a:r>
          </a:p>
          <a:p>
            <a:pPr lvl="1"/>
            <a:r>
              <a:rPr lang="ko-KR" altLang="en-US" dirty="0" err="1"/>
              <a:t>마시멜로</a:t>
            </a:r>
            <a:r>
              <a:rPr lang="en-US" altLang="ko-KR" dirty="0"/>
              <a:t>(6.0) : </a:t>
            </a:r>
            <a:r>
              <a:rPr lang="ko-KR" altLang="en-US" dirty="0" err="1"/>
              <a:t>앱</a:t>
            </a:r>
            <a:r>
              <a:rPr lang="ko-KR" altLang="en-US" dirty="0"/>
              <a:t> 권한 설정</a:t>
            </a:r>
            <a:r>
              <a:rPr lang="en-US" altLang="ko-KR" dirty="0"/>
              <a:t>, </a:t>
            </a:r>
            <a:r>
              <a:rPr lang="ko-KR" altLang="en-US" dirty="0"/>
              <a:t>지문 인식 지원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(7.0) : </a:t>
            </a:r>
            <a:r>
              <a:rPr lang="ko-KR" altLang="en-US" dirty="0"/>
              <a:t>가상현실 지원 및 </a:t>
            </a:r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알림 기 향상</a:t>
            </a:r>
            <a:r>
              <a:rPr lang="en-US" altLang="ko-KR" dirty="0"/>
              <a:t>, </a:t>
            </a:r>
            <a:r>
              <a:rPr lang="ko-KR" altLang="en-US" dirty="0"/>
              <a:t>다중 창 열기 지원</a:t>
            </a:r>
          </a:p>
          <a:p>
            <a:pPr lvl="1"/>
            <a:r>
              <a:rPr lang="ko-KR" altLang="en-US" dirty="0" err="1"/>
              <a:t>오레오</a:t>
            </a:r>
            <a:r>
              <a:rPr lang="en-US" altLang="ko-KR" dirty="0"/>
              <a:t>(8.0) : PIP, </a:t>
            </a:r>
            <a:r>
              <a:rPr lang="ko-KR" altLang="en-US" dirty="0"/>
              <a:t>알림</a:t>
            </a:r>
            <a:r>
              <a:rPr lang="en-US" altLang="ko-KR" dirty="0"/>
              <a:t>, </a:t>
            </a:r>
            <a:r>
              <a:rPr lang="ko-KR" altLang="en-US" dirty="0"/>
              <a:t>자동 채우기</a:t>
            </a:r>
            <a:r>
              <a:rPr lang="en-US" altLang="ko-KR" dirty="0"/>
              <a:t>, </a:t>
            </a:r>
            <a:r>
              <a:rPr lang="ko-KR" altLang="en-US" dirty="0"/>
              <a:t>배터리 강화 등을 지원</a:t>
            </a:r>
          </a:p>
          <a:p>
            <a:pPr lvl="1"/>
            <a:r>
              <a:rPr lang="ko-KR" altLang="en-US" dirty="0"/>
              <a:t>파이</a:t>
            </a:r>
            <a:r>
              <a:rPr lang="en-US" altLang="ko-KR" dirty="0"/>
              <a:t>(9.0) : </a:t>
            </a:r>
            <a:r>
              <a:rPr lang="ko-KR" altLang="en-US" dirty="0"/>
              <a:t>실내 위치 추적</a:t>
            </a:r>
            <a:r>
              <a:rPr lang="en-US" altLang="ko-KR" dirty="0"/>
              <a:t>, </a:t>
            </a:r>
            <a:r>
              <a:rPr lang="ko-KR" altLang="en-US" dirty="0"/>
              <a:t>향상된 알림</a:t>
            </a:r>
            <a:r>
              <a:rPr lang="en-US" altLang="ko-KR" dirty="0"/>
              <a:t>, </a:t>
            </a:r>
            <a:r>
              <a:rPr lang="ko-KR" altLang="en-US" dirty="0"/>
              <a:t>멀티카메라</a:t>
            </a:r>
            <a:r>
              <a:rPr lang="en-US" altLang="ko-KR" dirty="0"/>
              <a:t>, </a:t>
            </a:r>
            <a:r>
              <a:rPr lang="ko-KR" altLang="en-US" dirty="0"/>
              <a:t>인공지능 확장 등을 지원</a:t>
            </a:r>
          </a:p>
          <a:p>
            <a:pPr lvl="1"/>
            <a:r>
              <a:rPr lang="en-US" altLang="ko-KR" dirty="0"/>
              <a:t>Android 10.0(Q) : </a:t>
            </a:r>
            <a:r>
              <a:rPr lang="ko-KR" altLang="en-US" dirty="0"/>
              <a:t>라이브 캡션</a:t>
            </a:r>
            <a:r>
              <a:rPr lang="en-US" altLang="ko-KR" dirty="0"/>
              <a:t>, </a:t>
            </a:r>
            <a:r>
              <a:rPr lang="ko-KR" altLang="en-US" dirty="0"/>
              <a:t>스마트 재생</a:t>
            </a:r>
            <a:r>
              <a:rPr lang="en-US" altLang="ko-KR" dirty="0"/>
              <a:t>, </a:t>
            </a:r>
            <a:r>
              <a:rPr lang="ko-KR" altLang="en-US" dirty="0"/>
              <a:t>청각 보조</a:t>
            </a:r>
            <a:r>
              <a:rPr lang="en-US" altLang="ko-KR" dirty="0"/>
              <a:t>, </a:t>
            </a:r>
            <a:r>
              <a:rPr lang="ko-KR" altLang="en-US" dirty="0"/>
              <a:t>동작 </a:t>
            </a:r>
            <a:r>
              <a:rPr lang="ko-KR" altLang="en-US" dirty="0" err="1"/>
              <a:t>내비게이션</a:t>
            </a:r>
            <a:r>
              <a:rPr lang="en-US" altLang="ko-KR" dirty="0"/>
              <a:t>, </a:t>
            </a:r>
            <a:r>
              <a:rPr lang="ko-KR" altLang="en-US" dirty="0"/>
              <a:t>어두운 테마</a:t>
            </a:r>
            <a:r>
              <a:rPr lang="en-US" altLang="ko-KR" dirty="0"/>
              <a:t>, </a:t>
            </a:r>
            <a:r>
              <a:rPr lang="ko-KR" altLang="en-US" dirty="0"/>
              <a:t>개인 정보 제어 등을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en-US" altLang="ko-KR" b="1" dirty="0"/>
              <a:t>Android 11.0(R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알림과 대화</a:t>
            </a:r>
            <a:r>
              <a:rPr lang="en-US" altLang="ko-KR" dirty="0"/>
              <a:t>, </a:t>
            </a:r>
            <a:r>
              <a:rPr lang="ko-KR" altLang="en-US" dirty="0"/>
              <a:t>미디어 제어</a:t>
            </a:r>
            <a:r>
              <a:rPr lang="en-US" altLang="ko-KR" dirty="0"/>
              <a:t>, </a:t>
            </a:r>
            <a:r>
              <a:rPr lang="ko-KR" altLang="en-US" dirty="0"/>
              <a:t>일회성 권한</a:t>
            </a:r>
            <a:r>
              <a:rPr lang="en-US" altLang="ko-KR" dirty="0"/>
              <a:t>, </a:t>
            </a:r>
            <a:r>
              <a:rPr lang="ko-KR" altLang="en-US" dirty="0"/>
              <a:t>음성 액세스</a:t>
            </a:r>
            <a:r>
              <a:rPr lang="en-US" altLang="ko-KR" dirty="0"/>
              <a:t>, </a:t>
            </a:r>
            <a:r>
              <a:rPr lang="ko-KR" altLang="en-US" dirty="0"/>
              <a:t>전원 메뉴</a:t>
            </a:r>
            <a:r>
              <a:rPr lang="en-US" altLang="ko-KR" dirty="0"/>
              <a:t>, </a:t>
            </a:r>
            <a:r>
              <a:rPr lang="ko-KR" altLang="en-US" dirty="0"/>
              <a:t>스크롤 스트립 등을 </a:t>
            </a:r>
            <a:r>
              <a:rPr lang="ko-KR" altLang="en-US" dirty="0" smtClean="0"/>
              <a:t>지원함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779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4892" y="3834598"/>
            <a:ext cx="4894217" cy="2692926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안드로이드의</a:t>
            </a:r>
            <a:r>
              <a:rPr lang="ko-KR" altLang="en-US" dirty="0"/>
              <a:t> 핵심 </a:t>
            </a:r>
            <a:r>
              <a:rPr lang="ko-KR" altLang="en-US" dirty="0" err="1"/>
              <a:t>커널</a:t>
            </a:r>
            <a:r>
              <a:rPr lang="en-US" altLang="ko-KR" dirty="0"/>
              <a:t>(Kernel)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로 </a:t>
            </a:r>
            <a:r>
              <a:rPr lang="ko-KR" altLang="en-US" dirty="0" smtClean="0"/>
              <a:t>구성되어 있음</a:t>
            </a:r>
            <a:endParaRPr lang="ko-KR" altLang="en-US" dirty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</a:t>
            </a:r>
            <a:r>
              <a:rPr lang="ko-KR" altLang="en-US" dirty="0"/>
              <a:t> 애플리케이션 개발 언어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 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에서 많은 라이브러리를 포함하고 있어 개발이 </a:t>
            </a:r>
            <a:r>
              <a:rPr lang="ko-KR" altLang="en-US" dirty="0" smtClean="0"/>
              <a:t>용이함</a:t>
            </a:r>
            <a:endParaRPr lang="ko-KR" altLang="en-US" dirty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/>
              <a:t>오픈 소스를 </a:t>
            </a:r>
            <a:r>
              <a:rPr lang="ko-KR" altLang="en-US" dirty="0" smtClean="0"/>
              <a:t>지향함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→ </a:t>
            </a:r>
            <a:r>
              <a:rPr lang="ko-KR" altLang="en-US" dirty="0"/>
              <a:t>운영체제부터 관련 문서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ko-KR" altLang="en-US" dirty="0" smtClean="0"/>
              <a:t>개발 </a:t>
            </a:r>
            <a:r>
              <a:rPr lang="ko-KR" altLang="en-US" dirty="0"/>
              <a:t>도구 등 거의 모든 </a:t>
            </a:r>
            <a:r>
              <a:rPr lang="ko-KR" altLang="en-US" dirty="0" smtClean="0"/>
              <a:t>것을</a:t>
            </a:r>
            <a:r>
              <a:rPr lang="en-US" altLang="ko-KR" dirty="0"/>
              <a:t> </a:t>
            </a:r>
            <a:r>
              <a:rPr lang="ko-KR" altLang="en-US" dirty="0" smtClean="0"/>
              <a:t>무료로 </a:t>
            </a:r>
            <a:r>
              <a:rPr lang="ko-KR" altLang="en-US" dirty="0"/>
              <a:t>사용 </a:t>
            </a:r>
            <a:r>
              <a:rPr lang="ko-KR" altLang="en-US" dirty="0" smtClean="0"/>
              <a:t>가능함</a:t>
            </a:r>
            <a:endParaRPr lang="ko-KR" altLang="en-US" dirty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smtClean="0"/>
              <a:t>지속적이고 빠른 업그레이드를 제공함</a:t>
            </a:r>
            <a:endParaRPr lang="ko-KR" altLang="en-US" dirty="0"/>
          </a:p>
          <a:p>
            <a:pPr marL="639762" lvl="1" indent="-457200">
              <a:buFont typeface="+mj-ea"/>
              <a:buAutoNum type="circleNumDbPlain"/>
            </a:pPr>
            <a:endParaRPr lang="en-US" altLang="ko-KR" dirty="0"/>
          </a:p>
          <a:p>
            <a:endParaRPr lang="ko-KR" altLang="en-US" sz="16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구조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9240" y="1790479"/>
            <a:ext cx="5525520" cy="45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820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b="1" dirty="0"/>
              <a:t>응용 프로그램</a:t>
            </a:r>
            <a:r>
              <a:rPr lang="en-US" altLang="ko-KR" b="1" dirty="0"/>
              <a:t>(Applications)</a:t>
            </a:r>
          </a:p>
          <a:p>
            <a:pPr lvl="2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스마트폰에서</a:t>
            </a:r>
            <a:r>
              <a:rPr lang="ko-KR" altLang="en-US" dirty="0"/>
              <a:t> 사용할 수 있는 일반적인 응용 프로그램</a:t>
            </a:r>
          </a:p>
          <a:p>
            <a:pPr lvl="2"/>
            <a:r>
              <a:rPr lang="ko-KR" altLang="en-US" dirty="0"/>
              <a:t>웹 브라우저</a:t>
            </a:r>
            <a:r>
              <a:rPr lang="en-US" altLang="ko-KR" dirty="0"/>
              <a:t>, </a:t>
            </a:r>
            <a:r>
              <a:rPr lang="ko-KR" altLang="en-US" dirty="0"/>
              <a:t>달력</a:t>
            </a:r>
            <a:r>
              <a:rPr lang="en-US" altLang="ko-KR" dirty="0"/>
              <a:t>, </a:t>
            </a:r>
            <a:r>
              <a:rPr lang="ko-KR" altLang="en-US" dirty="0" err="1"/>
              <a:t>구글맵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게임 등 사용자 입장에서 가장 많이 </a:t>
            </a:r>
            <a:r>
              <a:rPr lang="ko-KR" altLang="en-US" dirty="0" smtClean="0"/>
              <a:t>사용함</a:t>
            </a:r>
            <a:endParaRPr lang="ko-KR" altLang="en-US" dirty="0"/>
          </a:p>
          <a:p>
            <a:pPr lvl="2"/>
            <a:r>
              <a:rPr lang="en-US" altLang="ko-KR" dirty="0"/>
              <a:t>Java</a:t>
            </a:r>
            <a:r>
              <a:rPr lang="ko-KR" altLang="en-US" dirty="0"/>
              <a:t>로 </a:t>
            </a:r>
            <a:r>
              <a:rPr lang="ko-KR" altLang="en-US" dirty="0" smtClean="0"/>
              <a:t>작성됨</a:t>
            </a:r>
            <a:endParaRPr lang="ko-KR" altLang="en-US" dirty="0"/>
          </a:p>
          <a:p>
            <a:endParaRPr lang="ko-KR" altLang="en-US" dirty="0"/>
          </a:p>
          <a:p>
            <a:pPr marL="609600" lvl="1" indent="-342900">
              <a:buFont typeface="+mj-ea"/>
              <a:buAutoNum type="circleNumDbPlain" startAt="2"/>
            </a:pPr>
            <a:r>
              <a:rPr lang="ko-KR" altLang="en-US" b="1" dirty="0"/>
              <a:t>응용 프로그램 프레임워크</a:t>
            </a:r>
            <a:r>
              <a:rPr lang="en-US" altLang="ko-KR" b="1" dirty="0"/>
              <a:t>(Application Framework)</a:t>
            </a:r>
          </a:p>
          <a:p>
            <a:pPr lvl="2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가 존재하는 곳</a:t>
            </a:r>
          </a:p>
          <a:p>
            <a:pPr lvl="2"/>
            <a:r>
              <a:rPr lang="ko-KR" altLang="en-US" dirty="0" err="1"/>
              <a:t>안드로이드폰</a:t>
            </a:r>
            <a:r>
              <a:rPr lang="ko-KR" altLang="en-US" dirty="0"/>
              <a:t> 하드웨어에 접근할 때 </a:t>
            </a:r>
            <a:r>
              <a:rPr lang="en-US" altLang="ko-KR" dirty="0"/>
              <a:t>API</a:t>
            </a:r>
            <a:r>
              <a:rPr lang="ko-KR" altLang="en-US" dirty="0"/>
              <a:t>를 통해서만 </a:t>
            </a:r>
            <a:r>
              <a:rPr lang="ko-KR" altLang="en-US" dirty="0" smtClean="0"/>
              <a:t>가능함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497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b="1" dirty="0" err="1"/>
              <a:t>안드로이드</a:t>
            </a:r>
            <a:r>
              <a:rPr lang="ko-KR" altLang="en-US" b="1" dirty="0"/>
              <a:t> 런타임</a:t>
            </a:r>
            <a:r>
              <a:rPr lang="en-US" altLang="ko-KR" b="1" dirty="0"/>
              <a:t>(Android Runtime)</a:t>
            </a:r>
          </a:p>
          <a:p>
            <a:pPr lvl="2"/>
            <a:r>
              <a:rPr lang="en-US" altLang="ko-KR" dirty="0"/>
              <a:t>Java </a:t>
            </a:r>
            <a:r>
              <a:rPr lang="ko-KR" altLang="en-US" dirty="0"/>
              <a:t>코어 라이브러리와 </a:t>
            </a:r>
            <a:r>
              <a:rPr lang="ko-KR" altLang="en-US" dirty="0" err="1"/>
              <a:t>달빅</a:t>
            </a:r>
            <a:r>
              <a:rPr lang="ko-KR" altLang="en-US" dirty="0"/>
              <a:t> 가상 </a:t>
            </a:r>
            <a:r>
              <a:rPr lang="ko-KR" altLang="en-US" dirty="0" smtClean="0"/>
              <a:t>머신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Dalvik</a:t>
            </a:r>
            <a:r>
              <a:rPr lang="en-US" altLang="ko-KR" dirty="0" smtClean="0"/>
              <a:t> Virtual Machine)</a:t>
            </a:r>
            <a:r>
              <a:rPr lang="ko-KR" altLang="en-US" dirty="0" smtClean="0"/>
              <a:t> </a:t>
            </a:r>
            <a:r>
              <a:rPr lang="ko-KR" altLang="en-US" dirty="0"/>
              <a:t>또는 아트 </a:t>
            </a:r>
            <a:r>
              <a:rPr lang="ko-KR" altLang="en-US" dirty="0" smtClean="0"/>
              <a:t>런타임</a:t>
            </a:r>
            <a:r>
              <a:rPr lang="en-US" altLang="ko-KR" dirty="0" smtClean="0"/>
              <a:t>(ART Runtime)</a:t>
            </a:r>
            <a:r>
              <a:rPr lang="ko-KR" altLang="en-US" dirty="0" smtClean="0"/>
              <a:t>으로 구성됨</a:t>
            </a:r>
            <a:endParaRPr lang="en-US" altLang="ko-KR" dirty="0" smtClean="0"/>
          </a:p>
          <a:p>
            <a:pPr lvl="2"/>
            <a:r>
              <a:rPr lang="ko-KR" altLang="en-US" dirty="0" err="1"/>
              <a:t>안드로이드는</a:t>
            </a:r>
            <a:r>
              <a:rPr lang="ko-KR" altLang="en-US" dirty="0"/>
              <a:t> </a:t>
            </a:r>
            <a:r>
              <a:rPr lang="en-US" altLang="ko-KR" dirty="0"/>
              <a:t>Java </a:t>
            </a:r>
            <a:r>
              <a:rPr lang="ko-KR" altLang="en-US" dirty="0" smtClean="0"/>
              <a:t>문법으로 </a:t>
            </a:r>
            <a:r>
              <a:rPr lang="ko-KR" altLang="en-US" dirty="0"/>
              <a:t>프로그래밍하지만 </a:t>
            </a:r>
            <a:r>
              <a:rPr lang="en-US" altLang="ko-KR" dirty="0"/>
              <a:t>Java </a:t>
            </a:r>
            <a:r>
              <a:rPr lang="ko-KR" altLang="en-US" dirty="0"/>
              <a:t>가상 </a:t>
            </a:r>
            <a:r>
              <a:rPr lang="ko-KR" altLang="en-US" dirty="0" err="1"/>
              <a:t>머신을</a:t>
            </a:r>
            <a:r>
              <a:rPr lang="ko-KR" altLang="en-US" dirty="0"/>
              <a:t> 사용하지 않고 이곳의 </a:t>
            </a:r>
            <a:r>
              <a:rPr lang="ko-KR" altLang="en-US" dirty="0" err="1"/>
              <a:t>달빅</a:t>
            </a:r>
            <a:r>
              <a:rPr lang="ko-KR" altLang="en-US" dirty="0"/>
              <a:t> 가상 </a:t>
            </a:r>
            <a:r>
              <a:rPr lang="ko-KR" altLang="en-US" dirty="0" err="1"/>
              <a:t>머신이나</a:t>
            </a:r>
            <a:r>
              <a:rPr lang="ko-KR" altLang="en-US" dirty="0"/>
              <a:t> </a:t>
            </a:r>
            <a:r>
              <a:rPr lang="ko-KR" altLang="en-US" dirty="0" smtClean="0"/>
              <a:t>아트런타임을 사용함</a:t>
            </a:r>
            <a:endParaRPr lang="ko-KR" altLang="en-US" dirty="0"/>
          </a:p>
          <a:p>
            <a:pPr marL="609600" lvl="1" indent="-342900">
              <a:buFont typeface="+mj-ea"/>
              <a:buAutoNum type="circleNumDbPlain" startAt="3"/>
            </a:pPr>
            <a:endParaRPr lang="ko-KR" altLang="en-US" b="1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b="1" dirty="0"/>
              <a:t>라이브러리</a:t>
            </a:r>
            <a:r>
              <a:rPr lang="en-US" altLang="ko-KR" b="1" dirty="0"/>
              <a:t>(Libraries)</a:t>
            </a:r>
          </a:p>
          <a:p>
            <a:pPr lvl="2"/>
            <a:r>
              <a:rPr lang="ko-KR" altLang="en-US" dirty="0" err="1"/>
              <a:t>안드로이드에서</a:t>
            </a:r>
            <a:r>
              <a:rPr lang="ko-KR" altLang="en-US" dirty="0"/>
              <a:t> 사용되는 여러 시스템 라이브러리는 시스템 접근 </a:t>
            </a:r>
            <a:r>
              <a:rPr lang="ko-KR" altLang="en-US" dirty="0" smtClean="0"/>
              <a:t>때문에 </a:t>
            </a:r>
            <a:r>
              <a:rPr lang="en-US" altLang="ko-KR" dirty="0" smtClean="0"/>
              <a:t>Java</a:t>
            </a:r>
            <a:r>
              <a:rPr lang="ko-KR" altLang="en-US" dirty="0"/>
              <a:t>가 아닌 </a:t>
            </a:r>
            <a:r>
              <a:rPr lang="en-US" altLang="ko-KR" dirty="0"/>
              <a:t>C</a:t>
            </a:r>
            <a:r>
              <a:rPr lang="ko-KR" altLang="en-US" dirty="0"/>
              <a:t>로 작성 </a:t>
            </a:r>
            <a:r>
              <a:rPr lang="ko-KR" altLang="en-US" dirty="0" smtClean="0"/>
              <a:t>성능이 </a:t>
            </a:r>
            <a:r>
              <a:rPr lang="ko-KR" altLang="en-US" dirty="0"/>
              <a:t>뛰어나며 세밀한 조작 </a:t>
            </a:r>
            <a:r>
              <a:rPr lang="ko-KR" altLang="en-US" dirty="0" smtClean="0"/>
              <a:t>가능함</a:t>
            </a:r>
            <a:endParaRPr lang="ko-KR" altLang="en-US" dirty="0"/>
          </a:p>
          <a:p>
            <a:pPr marL="609600" lvl="1" indent="-342900">
              <a:buFont typeface="+mj-ea"/>
              <a:buAutoNum type="circleNumDbPlain" startAt="3"/>
            </a:pPr>
            <a:endParaRPr lang="ko-KR" altLang="en-US" b="1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b="1" dirty="0" err="1"/>
              <a:t>리눅스</a:t>
            </a:r>
            <a:r>
              <a:rPr lang="ko-KR" altLang="en-US" b="1" dirty="0"/>
              <a:t> </a:t>
            </a:r>
            <a:r>
              <a:rPr lang="ko-KR" altLang="en-US" b="1" dirty="0" err="1"/>
              <a:t>커널</a:t>
            </a:r>
            <a:r>
              <a:rPr lang="en-US" altLang="ko-KR" b="1" dirty="0"/>
              <a:t>(Linux Kernel)</a:t>
            </a:r>
          </a:p>
          <a:p>
            <a:pPr lvl="2"/>
            <a:r>
              <a:rPr lang="ko-KR" altLang="en-US" dirty="0"/>
              <a:t>하드웨어의 운영과 관련된 </a:t>
            </a:r>
            <a:r>
              <a:rPr lang="ko-KR" altLang="en-US" dirty="0" err="1"/>
              <a:t>저수준의</a:t>
            </a:r>
            <a:r>
              <a:rPr lang="ko-KR" altLang="en-US" dirty="0"/>
              <a:t> 관리 </a:t>
            </a:r>
            <a:r>
              <a:rPr lang="ko-KR" altLang="en-US" dirty="0" smtClean="0"/>
              <a:t>기능이 들어있음</a:t>
            </a:r>
            <a:endParaRPr lang="ko-KR" altLang="en-US" dirty="0"/>
          </a:p>
          <a:p>
            <a:pPr lvl="3"/>
            <a:r>
              <a:rPr lang="ko-KR" altLang="en-US" dirty="0"/>
              <a:t>메모리 관리</a:t>
            </a:r>
            <a:r>
              <a:rPr lang="en-US" altLang="ko-KR" dirty="0"/>
              <a:t>, </a:t>
            </a:r>
            <a:r>
              <a:rPr lang="ko-KR" altLang="en-US" dirty="0"/>
              <a:t>디바이스 드라이버</a:t>
            </a:r>
            <a:r>
              <a:rPr lang="en-US" altLang="ko-KR" dirty="0"/>
              <a:t>, </a:t>
            </a:r>
            <a:r>
              <a:rPr lang="ko-KR" altLang="en-US" dirty="0"/>
              <a:t>보안 등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많은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장치를 지원함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카메라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터치스크린</a:t>
            </a:r>
            <a:r>
              <a:rPr lang="en-US" altLang="ko-KR" dirty="0" smtClean="0"/>
              <a:t>, GPS, </a:t>
            </a:r>
            <a:r>
              <a:rPr lang="ko-KR" altLang="en-US" dirty="0" err="1" smtClean="0"/>
              <a:t>자이로스코프</a:t>
            </a:r>
            <a:r>
              <a:rPr lang="ko-KR" altLang="en-US" dirty="0" smtClean="0"/>
              <a:t> 등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873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513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개발을 위한 운영체제</a:t>
            </a:r>
          </a:p>
          <a:p>
            <a:pPr lvl="1"/>
            <a:r>
              <a:rPr lang="en-US" altLang="ko-KR" dirty="0"/>
              <a:t>Windows, Linux, Mac</a:t>
            </a:r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개발 환경이 가장 보편적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개발 환경을 구축하면 가상의 </a:t>
            </a:r>
            <a:r>
              <a:rPr lang="ko-KR" altLang="en-US" dirty="0" err="1"/>
              <a:t>안드로이드</a:t>
            </a:r>
            <a:r>
              <a:rPr lang="ko-KR" altLang="en-US" dirty="0"/>
              <a:t> 장치인 </a:t>
            </a:r>
            <a:r>
              <a:rPr lang="en-US" altLang="ko-KR" dirty="0"/>
              <a:t>AVD(Android Virtual Device) </a:t>
            </a:r>
            <a:r>
              <a:rPr lang="ko-KR" altLang="en-US" dirty="0"/>
              <a:t>제공</a:t>
            </a:r>
          </a:p>
          <a:p>
            <a:pPr lvl="1"/>
            <a:r>
              <a:rPr lang="ko-KR" altLang="en-US" dirty="0"/>
              <a:t>실제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 없이도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장비가 있는 것처럼 작업 가능</a:t>
            </a:r>
          </a:p>
          <a:p>
            <a:pPr lvl="1"/>
            <a:r>
              <a:rPr lang="en-US" altLang="ko-KR" dirty="0"/>
              <a:t>Android Studio 4.1 </a:t>
            </a:r>
            <a:r>
              <a:rPr lang="ko-KR" altLang="en-US" dirty="0"/>
              <a:t>버전은 </a:t>
            </a:r>
            <a:r>
              <a:rPr lang="en-US" altLang="ko-KR" dirty="0"/>
              <a:t>Windows </a:t>
            </a:r>
            <a:r>
              <a:rPr lang="ko-KR" altLang="en-US" dirty="0"/>
              <a:t>운영체제의 </a:t>
            </a:r>
            <a:r>
              <a:rPr lang="en-US" altLang="ko-KR" dirty="0"/>
              <a:t>64bit</a:t>
            </a:r>
            <a:r>
              <a:rPr lang="ko-KR" altLang="en-US" dirty="0"/>
              <a:t>만 설치할 </a:t>
            </a:r>
            <a:r>
              <a:rPr lang="ko-KR" altLang="en-US" dirty="0" smtClean="0"/>
              <a:t>수 있으며 </a:t>
            </a:r>
            <a:r>
              <a:rPr lang="en-US" altLang="ko-KR" dirty="0"/>
              <a:t>32bit Windows</a:t>
            </a:r>
            <a:r>
              <a:rPr lang="ko-KR" altLang="en-US" dirty="0"/>
              <a:t>는 지원하지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개발을 위한 운영체제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2828" y="5696978"/>
            <a:ext cx="8038344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 환경 구성이 완료되면 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Studio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실행해서 코딩과 수정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(a)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을 </a:t>
            </a:r>
            <a:r>
              <a:rPr lang="ko-KR" altLang="en-US" sz="1400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통해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400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앱을</a:t>
            </a:r>
            <a:r>
              <a:rPr lang="ko-KR" altLang="en-US" sz="1400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</a:t>
            </a:r>
            <a:endParaRPr lang="en-US" altLang="ko-KR" sz="14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코딩된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결과는 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AVD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출력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(b)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하고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개발자는 그 결과를 확인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(c)</a:t>
            </a:r>
            <a:endParaRPr lang="ko-KR" altLang="en-US" sz="14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496" y="1443955"/>
            <a:ext cx="7177008" cy="379395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환경의 구성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6294" y="1837447"/>
            <a:ext cx="5931412" cy="300696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환경의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210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8" t="-1" b="303"/>
          <a:stretch/>
        </p:blipFill>
        <p:spPr>
          <a:xfrm>
            <a:off x="1883233" y="1302753"/>
            <a:ext cx="5377534" cy="48281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환경의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792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dirty="0" smtClean="0">
                <a:latin typeface="+mn-ea"/>
                <a:ea typeface="+mn-ea"/>
              </a:rPr>
              <a:t>안드로이드의 개념과 특징을 이해한다</a:t>
            </a:r>
            <a:r>
              <a:rPr lang="en-US" altLang="ko-KR" sz="2400" dirty="0" smtClean="0">
                <a:latin typeface="+mn-ea"/>
                <a:ea typeface="+mn-ea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smtClean="0">
                <a:latin typeface="+mn-ea"/>
                <a:ea typeface="+mn-ea"/>
              </a:rPr>
              <a:t>안드로이드 개발 환경을 설치한다</a:t>
            </a:r>
            <a:r>
              <a:rPr lang="en-US" altLang="ko-KR" sz="2400" dirty="0" smtClean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592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4357" y="2219152"/>
            <a:ext cx="5915287" cy="299530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구축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69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1-1 </a:t>
            </a:r>
            <a:r>
              <a:rPr lang="ko-KR" altLang="en-US" dirty="0" smtClean="0"/>
              <a:t>인텔 </a:t>
            </a:r>
            <a:r>
              <a:rPr lang="en-US" altLang="ko-KR" dirty="0" smtClean="0"/>
              <a:t>HAXM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[</a:t>
            </a:r>
            <a:r>
              <a:rPr lang="ko-KR" altLang="en-US" dirty="0" smtClean="0"/>
              <a:t>제어판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시스템 및 보안</a:t>
            </a:r>
            <a:r>
              <a:rPr lang="en-US" altLang="ko-KR" dirty="0" smtClean="0"/>
              <a:t>]-[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]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부분에서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CPU, RAM,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시스템 종류 확인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1253" y="2447512"/>
            <a:ext cx="5541495" cy="339114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인텔 </a:t>
            </a:r>
            <a:r>
              <a:rPr lang="en-US" altLang="ko-KR" dirty="0" smtClean="0"/>
              <a:t>HAXM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1-1 </a:t>
            </a:r>
            <a:r>
              <a:rPr lang="ko-KR" altLang="en-US" dirty="0" smtClean="0"/>
              <a:t>인텔 </a:t>
            </a:r>
            <a:r>
              <a:rPr lang="en-US" altLang="ko-KR" dirty="0" smtClean="0"/>
              <a:t>HAXM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/>
              <a:t>(2) </a:t>
            </a:r>
            <a:r>
              <a:rPr lang="en-US" altLang="ko-KR" dirty="0">
                <a:hlinkClick r:id="rId2"/>
              </a:rPr>
              <a:t>https://github.com/intel/haxm/releases/</a:t>
            </a:r>
            <a:r>
              <a:rPr lang="ko-KR" altLang="en-US" dirty="0"/>
              <a:t>에 접속 </a:t>
            </a:r>
          </a:p>
          <a:p>
            <a:pPr lvl="2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최신 버전의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Windows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Intel HAXM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압축 파일 다운로드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85719" y="2431092"/>
            <a:ext cx="5972562" cy="410328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인텔 </a:t>
            </a:r>
            <a:r>
              <a:rPr lang="en-US" altLang="ko-KR" dirty="0" smtClean="0"/>
              <a:t>HAXM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72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1-1 </a:t>
            </a:r>
            <a:r>
              <a:rPr lang="ko-KR" altLang="en-US" dirty="0" smtClean="0"/>
              <a:t>인텔 </a:t>
            </a:r>
            <a:r>
              <a:rPr lang="en-US" altLang="ko-KR" dirty="0" smtClean="0"/>
              <a:t>HAXM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/>
              <a:t>(3) </a:t>
            </a:r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 err="1"/>
              <a:t>haxm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 </a:t>
            </a:r>
            <a:r>
              <a:rPr lang="ko-KR" altLang="en-US" dirty="0"/>
              <a:t>파일의 압축 풀기</a:t>
            </a:r>
          </a:p>
          <a:p>
            <a:pPr lvl="2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haxm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버전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-setup.exe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파일 실행 후 설치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초기 화면에서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&lt;Next&gt;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&lt;Install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설치가 완료되면 </a:t>
            </a:r>
            <a:r>
              <a:rPr lang="en-US" altLang="ko-KR" dirty="0" smtClean="0"/>
              <a:t>&lt;</a:t>
            </a:r>
            <a:r>
              <a:rPr lang="en-US" altLang="ko-KR" dirty="0"/>
              <a:t>Finish&gt;</a:t>
            </a:r>
            <a:r>
              <a:rPr lang="ko-KR" altLang="en-US" dirty="0"/>
              <a:t>를 </a:t>
            </a:r>
            <a:r>
              <a:rPr lang="ko-KR" altLang="en-US" dirty="0" smtClean="0"/>
              <a:t>클릭하여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설치를 </a:t>
            </a:r>
            <a:r>
              <a:rPr lang="ko-KR" altLang="en-US" dirty="0"/>
              <a:t>마침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인텔 </a:t>
            </a:r>
            <a:r>
              <a:rPr lang="en-US" altLang="ko-KR" dirty="0" smtClean="0"/>
              <a:t>HAXM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427" r="52700"/>
          <a:stretch/>
        </p:blipFill>
        <p:spPr>
          <a:xfrm>
            <a:off x="3514584" y="3971109"/>
            <a:ext cx="1754098" cy="159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20" b="9630"/>
          <a:stretch/>
        </p:blipFill>
        <p:spPr>
          <a:xfrm>
            <a:off x="5128851" y="2052749"/>
            <a:ext cx="3605847" cy="2127365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09" b="9890"/>
          <a:stretch/>
        </p:blipFill>
        <p:spPr>
          <a:xfrm>
            <a:off x="5135594" y="4436475"/>
            <a:ext cx="3599103" cy="2182039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1728" r="57358" b="1"/>
          <a:stretch/>
        </p:blipFill>
        <p:spPr>
          <a:xfrm>
            <a:off x="3581100" y="6383383"/>
            <a:ext cx="1539525" cy="2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69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1-2 Android Studio </a:t>
            </a:r>
            <a:r>
              <a:rPr lang="ko-KR" altLang="en-US" dirty="0" smtClean="0"/>
              <a:t>다운로드하기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en-US" altLang="ko-KR" dirty="0" smtClean="0"/>
              <a:t>4.1(android-studio-ide-201.6858069-windows.exe</a:t>
            </a:r>
            <a:r>
              <a:rPr lang="en-US" altLang="ko-KR" dirty="0"/>
              <a:t>)</a:t>
            </a:r>
            <a:r>
              <a:rPr lang="ko-KR" altLang="en-US" dirty="0"/>
              <a:t>을 다운로드하고 적당한 폴더에 압축을 </a:t>
            </a:r>
            <a:r>
              <a:rPr lang="ko-KR" altLang="en-US" dirty="0" smtClean="0"/>
              <a:t>품</a:t>
            </a:r>
            <a:endParaRPr lang="en-US" altLang="ko-KR" dirty="0" smtClean="0"/>
          </a:p>
          <a:p>
            <a:pPr lvl="1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hlinkClick r:id="rId2"/>
              </a:rPr>
              <a:t>https://developer.android.com/studio/archive.html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접속 </a:t>
            </a:r>
          </a:p>
          <a:p>
            <a:pPr lvl="2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&lt;I AGREE TO THE TERMS&gt;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</a:p>
          <a:p>
            <a:pPr lvl="2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Android Studio 4.1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버전의 파일 다운로드 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Android Studio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467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Android Studio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1026" name="Picture 2" descr="D:\00_출간완료\Android Studio를 활용한 안드로이드프로그래밍_6판\05_도서관리\03_부속자료\04_그림&amp;표\1장\그림 1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1768" y="1061451"/>
            <a:ext cx="6280465" cy="568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434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1-2 Android Studio </a:t>
            </a:r>
            <a:r>
              <a:rPr lang="ko-KR" altLang="en-US" dirty="0" smtClean="0"/>
              <a:t>다운로드하기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/>
              <a:t>Android Studio 4.1(android-studio-ide-201.6858069-windows.exe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896MB) </a:t>
            </a:r>
            <a:r>
              <a:rPr lang="ko-KR" altLang="en-US" dirty="0" smtClean="0"/>
              <a:t>확인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Android Studio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2050" name="Picture 2" descr="D:\00_출간완료\Android Studio를 활용한 안드로이드프로그래밍_6판\05_도서관리\03_부속자료\04_그림&amp;표\1장\그림 1-1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10134" y="2460926"/>
            <a:ext cx="4923733" cy="1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02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 Android Studio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다운로드 한 </a:t>
            </a:r>
            <a:r>
              <a:rPr lang="en-US" altLang="ko-KR" dirty="0"/>
              <a:t>Android Studio </a:t>
            </a:r>
            <a:r>
              <a:rPr lang="en-US" altLang="ko-KR" dirty="0" smtClean="0"/>
              <a:t>4.1 </a:t>
            </a:r>
            <a:r>
              <a:rPr lang="ko-KR" altLang="en-US" dirty="0"/>
              <a:t>실행</a:t>
            </a:r>
            <a:br>
              <a:rPr lang="ko-KR" altLang="en-US" dirty="0"/>
            </a:br>
            <a:r>
              <a:rPr lang="ko-KR" altLang="en-US" dirty="0"/>
              <a:t>    </a:t>
            </a:r>
            <a:r>
              <a:rPr lang="en-US" altLang="ko-KR" dirty="0"/>
              <a:t>(</a:t>
            </a:r>
            <a:r>
              <a:rPr lang="en-US" altLang="ko-KR" dirty="0" smtClean="0"/>
              <a:t>android-studio-ide-201.6858069-windows.exe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초기화면에서 </a:t>
            </a:r>
            <a:r>
              <a:rPr lang="en-US" altLang="ko-KR" dirty="0"/>
              <a:t>&lt;Next&gt;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Android Studio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580554" y="2699791"/>
            <a:ext cx="3982892" cy="33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035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 Android Studio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/>
              <a:t>(2) ‘Android Virtual Devices’</a:t>
            </a:r>
            <a:r>
              <a:rPr lang="ko-KR" altLang="en-US" dirty="0"/>
              <a:t>의 체크 끄기 </a:t>
            </a:r>
            <a:r>
              <a:rPr lang="en-US" altLang="ko-KR" dirty="0"/>
              <a:t>- &lt;Next&gt;</a:t>
            </a:r>
            <a:r>
              <a:rPr lang="ko-KR" altLang="en-US" dirty="0"/>
              <a:t> 클릭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Android Studio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01261" y="2342830"/>
            <a:ext cx="4341479" cy="28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754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 설치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 Android Studio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/>
              <a:t>(3) Android Studio</a:t>
            </a:r>
            <a:r>
              <a:rPr lang="ko-KR" altLang="en-US" dirty="0"/>
              <a:t>가 설치될 폴더 선택</a:t>
            </a:r>
            <a:endParaRPr lang="en-US" altLang="ko-KR" dirty="0"/>
          </a:p>
          <a:p>
            <a:pPr lvl="2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기본값으로 두고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&lt;Next&gt;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Android Studio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7410" y="2416607"/>
            <a:ext cx="3929181" cy="32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291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 Android Studio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시작 메뉴 폴더 생성 </a:t>
            </a:r>
            <a:r>
              <a:rPr lang="ko-KR" altLang="en-US" dirty="0" smtClean="0"/>
              <a:t>화면에서</a:t>
            </a:r>
            <a:r>
              <a:rPr lang="ko-KR" altLang="en-US" dirty="0"/>
              <a:t>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기본값으로 </a:t>
            </a:r>
            <a:r>
              <a:rPr lang="ko-KR" altLang="en-US" dirty="0"/>
              <a:t>두고 </a:t>
            </a:r>
            <a:r>
              <a:rPr lang="en-US" altLang="ko-KR" dirty="0"/>
              <a:t>&lt;Install&gt;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1600" dirty="0"/>
          </a:p>
          <a:p>
            <a:pPr lvl="1"/>
            <a:r>
              <a:rPr lang="en-US" altLang="ko-KR" dirty="0"/>
              <a:t>(5) Android Studio </a:t>
            </a:r>
            <a:r>
              <a:rPr lang="ko-KR" altLang="en-US" dirty="0"/>
              <a:t>설치 진행 </a:t>
            </a:r>
            <a:r>
              <a:rPr lang="en-US" altLang="ko-KR" dirty="0" smtClean="0">
                <a:latin typeface="함초롬돋움"/>
                <a:ea typeface="함초롬돋움"/>
                <a:cs typeface="함초롬돋움"/>
                <a:sym typeface="Wingdings" pitchFamily="2" charset="2"/>
              </a:rPr>
              <a:t>→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(6) </a:t>
            </a:r>
            <a:r>
              <a:rPr lang="ko-KR" altLang="en-US" dirty="0" smtClean="0">
                <a:sym typeface="Wingdings" pitchFamily="2" charset="2"/>
              </a:rPr>
              <a:t>설치 완료되면 </a:t>
            </a:r>
            <a:r>
              <a:rPr lang="en-US" altLang="ko-KR" dirty="0" smtClean="0">
                <a:sym typeface="Wingdings" pitchFamily="2" charset="2"/>
              </a:rPr>
              <a:t>&lt;</a:t>
            </a:r>
            <a:r>
              <a:rPr lang="en-US" altLang="ko-KR" dirty="0">
                <a:sym typeface="Wingdings" pitchFamily="2" charset="2"/>
              </a:rPr>
              <a:t>Next&gt; </a:t>
            </a:r>
            <a:r>
              <a:rPr lang="ko-KR" altLang="en-US" dirty="0">
                <a:sym typeface="Wingdings" pitchFamily="2" charset="2"/>
              </a:rPr>
              <a:t>클릭 </a:t>
            </a:r>
            <a:endParaRPr lang="ko-KR" altLang="en-US" dirty="0"/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Android Studio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3508" y="4698256"/>
            <a:ext cx="3788560" cy="2090076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6852" y="2060763"/>
            <a:ext cx="3782501" cy="2051605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640" y="4698256"/>
            <a:ext cx="3888634" cy="20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291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 Android Studio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/>
              <a:t>(7) </a:t>
            </a:r>
            <a:r>
              <a:rPr lang="ko-KR" altLang="en-US" dirty="0"/>
              <a:t>설치 완료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 </a:t>
            </a:r>
            <a:r>
              <a:rPr lang="en-US" altLang="ko-KR" dirty="0"/>
              <a:t>‘Start Android Studio’</a:t>
            </a:r>
            <a:r>
              <a:rPr lang="ko-KR" altLang="en-US" dirty="0"/>
              <a:t>의 체크 해제 </a:t>
            </a:r>
            <a:r>
              <a:rPr lang="en-US" altLang="ko-KR" dirty="0"/>
              <a:t>- &lt;Finish&gt;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Android Studio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2679" y="2243711"/>
            <a:ext cx="4598642" cy="27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291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00_출간완료\Android Studio를 활용한 안드로이드프로그래밍_6판\05_도서관리\03_부속자료\04_그림&amp;표\1장\그림 1-2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3055" y="4450408"/>
            <a:ext cx="3188332" cy="226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1-4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lvl="1"/>
            <a:r>
              <a:rPr lang="en-US" altLang="ko-KR" dirty="0"/>
              <a:t>(1) [Windows </a:t>
            </a:r>
            <a:r>
              <a:rPr lang="ko-KR" altLang="en-US" dirty="0"/>
              <a:t>시작</a:t>
            </a:r>
            <a:r>
              <a:rPr lang="en-US" altLang="ko-KR" dirty="0"/>
              <a:t>]-[Android Studio]</a:t>
            </a:r>
            <a:r>
              <a:rPr lang="ko-KR" altLang="en-US" dirty="0"/>
              <a:t>의 </a:t>
            </a:r>
            <a:r>
              <a:rPr lang="en-US" altLang="ko-KR" dirty="0"/>
              <a:t>Android Studio </a:t>
            </a:r>
            <a:r>
              <a:rPr lang="ko-KR" altLang="en-US" dirty="0"/>
              <a:t>실행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Do not import settings’ </a:t>
            </a:r>
            <a:r>
              <a:rPr lang="ko-KR" altLang="en-US" dirty="0"/>
              <a:t>선택된 상태에서 </a:t>
            </a:r>
            <a:r>
              <a:rPr lang="en-US" altLang="ko-KR" dirty="0"/>
              <a:t>&lt;OK&gt;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로고 화면이 나옴</a:t>
            </a:r>
            <a:endParaRPr lang="en-US" altLang="ko-KR" dirty="0" smtClean="0"/>
          </a:p>
          <a:p>
            <a:pPr lvl="2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만약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[Data Sharing]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창이 나오면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Don’t Send&gt;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ko-KR" altLang="en-US" dirty="0"/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26099" y="2095408"/>
            <a:ext cx="2965288" cy="16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291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1-4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lvl="1"/>
            <a:r>
              <a:rPr lang="en-US" altLang="ko-KR" dirty="0"/>
              <a:t>(3) [Android Studio Setup Wizard] </a:t>
            </a:r>
            <a:r>
              <a:rPr lang="ko-KR" altLang="en-US" dirty="0"/>
              <a:t>실행 </a:t>
            </a:r>
            <a:r>
              <a:rPr lang="en-US" altLang="ko-KR" dirty="0"/>
              <a:t>- &lt;Next&gt; </a:t>
            </a:r>
            <a:r>
              <a:rPr lang="ko-KR" altLang="en-US" dirty="0"/>
              <a:t>클릭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098" name="Picture 2" descr="D:\00_출간완료\Android Studio를 활용한 안드로이드프로그래밍_6판\05_도서관리\03_부속자료\04_그림&amp;표\1장\그림 1-2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3125" y="2236834"/>
            <a:ext cx="4777750" cy="327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299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1-4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lvl="1"/>
            <a:r>
              <a:rPr lang="en-US" altLang="ko-KR" dirty="0"/>
              <a:t>(4) [Install Type] : ‘Standard’ </a:t>
            </a:r>
            <a:r>
              <a:rPr lang="ko-KR" altLang="en-US" dirty="0"/>
              <a:t>선택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183125" y="2228781"/>
            <a:ext cx="4777750" cy="278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1501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1-4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lvl="1"/>
            <a:r>
              <a:rPr lang="en-US" altLang="ko-KR" dirty="0"/>
              <a:t>(5) [Select UI Theme] : </a:t>
            </a:r>
            <a:r>
              <a:rPr lang="ko-KR" altLang="en-US" dirty="0"/>
              <a:t>무엇이든 선택 가능 </a:t>
            </a:r>
            <a:r>
              <a:rPr lang="en-US" altLang="ko-KR" dirty="0"/>
              <a:t>- &lt;Next&gt;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이후 실습에서는 </a:t>
            </a:r>
            <a:r>
              <a:rPr lang="en-US" altLang="ko-KR" dirty="0" smtClean="0"/>
              <a:t>‘Light’ </a:t>
            </a:r>
            <a:r>
              <a:rPr lang="ko-KR" altLang="en-US" dirty="0" smtClean="0"/>
              <a:t>버전으로 진행됨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37481" y="2411917"/>
            <a:ext cx="5269037" cy="37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635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1-4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lvl="1"/>
            <a:r>
              <a:rPr lang="en-US" altLang="ko-KR" dirty="0"/>
              <a:t>(6) [Verify Settings]</a:t>
            </a:r>
            <a:r>
              <a:rPr lang="ko-KR" altLang="en-US" dirty="0"/>
              <a:t>에서 다운로드 크기를 확인 </a:t>
            </a:r>
            <a:r>
              <a:rPr lang="en-US" altLang="ko-KR" dirty="0"/>
              <a:t>- &lt;Finish&gt;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다운로드 크기는 다를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37481" y="2584350"/>
            <a:ext cx="5269037" cy="308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268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1-4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lvl="1"/>
            <a:r>
              <a:rPr lang="en-US" altLang="ko-KR" dirty="0"/>
              <a:t>(7)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다운로드 및 설치 진행</a:t>
            </a:r>
          </a:p>
          <a:p>
            <a:pPr lvl="2"/>
            <a:r>
              <a:rPr lang="ko-KR" altLang="en-US" dirty="0"/>
              <a:t>설치 후반에 </a:t>
            </a:r>
            <a:r>
              <a:rPr lang="en-US" altLang="ko-KR" dirty="0"/>
              <a:t>[Windows </a:t>
            </a:r>
            <a:r>
              <a:rPr lang="ko-KR" altLang="en-US" dirty="0"/>
              <a:t>명령 </a:t>
            </a:r>
            <a:r>
              <a:rPr lang="ko-KR" altLang="en-US" dirty="0" smtClean="0"/>
              <a:t>처리기</a:t>
            </a:r>
            <a:r>
              <a:rPr lang="en-US" altLang="ko-KR" dirty="0"/>
              <a:t>] </a:t>
            </a:r>
            <a:r>
              <a:rPr lang="ko-KR" altLang="en-US" dirty="0"/>
              <a:t>창이 나오면 </a:t>
            </a:r>
            <a:r>
              <a:rPr lang="en-US" altLang="ko-KR" dirty="0"/>
              <a:t>&lt;</a:t>
            </a:r>
            <a:r>
              <a:rPr lang="ko-KR" altLang="en-US" dirty="0"/>
              <a:t>예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sz="1000" dirty="0"/>
          </a:p>
          <a:p>
            <a:pPr lvl="1"/>
            <a:r>
              <a:rPr lang="en-US" altLang="ko-KR" dirty="0"/>
              <a:t>(8) &lt;Finish&gt; </a:t>
            </a:r>
            <a:r>
              <a:rPr lang="ko-KR" altLang="en-US" dirty="0"/>
              <a:t>클릭해서 종료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1948" y="2342063"/>
            <a:ext cx="4354282" cy="1813854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1670" y="4600993"/>
            <a:ext cx="4156969" cy="20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19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1-4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lvl="1"/>
            <a:r>
              <a:rPr lang="en-US" altLang="ko-KR" dirty="0"/>
              <a:t>(9) Android Studio </a:t>
            </a:r>
            <a:r>
              <a:rPr lang="ko-KR" altLang="en-US" dirty="0"/>
              <a:t>초기화면에서 ‘</a:t>
            </a:r>
            <a:r>
              <a:rPr lang="en-US" altLang="ko-KR" dirty="0"/>
              <a:t>Configure’ </a:t>
            </a:r>
            <a:r>
              <a:rPr lang="ko-KR" altLang="en-US" dirty="0"/>
              <a:t>클릭 </a:t>
            </a: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→</a:t>
            </a:r>
            <a:r>
              <a:rPr lang="en-US" altLang="ko-KR" dirty="0" smtClean="0"/>
              <a:t> </a:t>
            </a:r>
            <a:r>
              <a:rPr lang="en-US" altLang="ko-KR" dirty="0"/>
              <a:t>‘Settings’ </a:t>
            </a:r>
            <a:r>
              <a:rPr lang="ko-KR" altLang="en-US" dirty="0"/>
              <a:t>선택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122" name="Picture 2" descr="D:\00_출간완료\Android Studio를 활용한 안드로이드프로그래밍_6판\05_도서관리\03_부속자료\04_그림&amp;표\1장\그림 1-2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5854" y="2214071"/>
            <a:ext cx="5292292" cy="363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420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818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1-4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lvl="1"/>
            <a:r>
              <a:rPr lang="en-US" altLang="ko-KR" dirty="0"/>
              <a:t>(10) </a:t>
            </a:r>
            <a:r>
              <a:rPr lang="ko-KR" altLang="en-US" dirty="0"/>
              <a:t>자동 업데이트 기능 끄기</a:t>
            </a:r>
          </a:p>
          <a:p>
            <a:pPr lvl="2"/>
            <a:r>
              <a:rPr lang="en-US" altLang="ko-KR" dirty="0" smtClean="0"/>
              <a:t>1. </a:t>
            </a:r>
            <a:r>
              <a:rPr lang="ko-KR" altLang="en-US" dirty="0" smtClean="0"/>
              <a:t>왼쪽의</a:t>
            </a:r>
            <a:r>
              <a:rPr lang="en-US" altLang="ko-KR" dirty="0" smtClean="0"/>
              <a:t> </a:t>
            </a:r>
            <a:r>
              <a:rPr lang="en-US" altLang="ko-KR" dirty="0"/>
              <a:t>[Appearance &amp; Behavior]-[System Settings]-[Updates] </a:t>
            </a:r>
            <a:r>
              <a:rPr lang="ko-KR" altLang="en-US" dirty="0"/>
              <a:t>선택</a:t>
            </a:r>
          </a:p>
          <a:p>
            <a:pPr lvl="2"/>
            <a:r>
              <a:rPr lang="en-US" altLang="ko-KR" dirty="0" smtClean="0"/>
              <a:t>2. </a:t>
            </a:r>
            <a:r>
              <a:rPr lang="ko-KR" altLang="en-US" dirty="0" smtClean="0"/>
              <a:t>오른쪽의</a:t>
            </a:r>
            <a:r>
              <a:rPr lang="en-US" altLang="ko-KR" dirty="0" smtClean="0"/>
              <a:t> </a:t>
            </a:r>
            <a:r>
              <a:rPr lang="en-US" altLang="ko-KR" dirty="0"/>
              <a:t>‘Automatically check updates for’</a:t>
            </a:r>
            <a:r>
              <a:rPr lang="ko-KR" altLang="en-US" dirty="0"/>
              <a:t>의 체크 끄기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370164" y="2711944"/>
            <a:ext cx="6403673" cy="377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700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1-4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lvl="1"/>
            <a:r>
              <a:rPr lang="en-US" altLang="ko-KR" dirty="0"/>
              <a:t>(11) </a:t>
            </a:r>
            <a:r>
              <a:rPr lang="ko-KR" altLang="en-US" dirty="0" err="1"/>
              <a:t>코딩할</a:t>
            </a:r>
            <a:r>
              <a:rPr lang="ko-KR" altLang="en-US" dirty="0"/>
              <a:t> 소스의 행 번호가 보이도록 설정</a:t>
            </a:r>
          </a:p>
          <a:p>
            <a:pPr lvl="2"/>
            <a:r>
              <a:rPr lang="en-US" altLang="ko-KR" dirty="0" smtClean="0"/>
              <a:t>1. </a:t>
            </a:r>
            <a:r>
              <a:rPr lang="ko-KR" altLang="en-US" dirty="0" smtClean="0"/>
              <a:t>왼쪽의</a:t>
            </a:r>
            <a:r>
              <a:rPr lang="en-US" altLang="ko-KR" dirty="0" smtClean="0"/>
              <a:t> </a:t>
            </a:r>
            <a:r>
              <a:rPr lang="en-US" altLang="ko-KR" dirty="0"/>
              <a:t>[Editor]-[General]-[Appearance]</a:t>
            </a:r>
            <a:r>
              <a:rPr lang="ko-KR" altLang="en-US" dirty="0"/>
              <a:t>를 선택</a:t>
            </a:r>
          </a:p>
          <a:p>
            <a:pPr lvl="2"/>
            <a:r>
              <a:rPr lang="en-US" altLang="ko-KR" dirty="0" smtClean="0"/>
              <a:t>2. </a:t>
            </a:r>
            <a:r>
              <a:rPr lang="ko-KR" altLang="en-US" dirty="0" smtClean="0"/>
              <a:t>오른쪽의</a:t>
            </a:r>
            <a:r>
              <a:rPr lang="en-US" altLang="ko-KR" dirty="0" smtClean="0"/>
              <a:t> </a:t>
            </a:r>
            <a:r>
              <a:rPr lang="en-US" altLang="ko-KR" dirty="0"/>
              <a:t>‘Show line numbers’</a:t>
            </a:r>
            <a:r>
              <a:rPr lang="ko-KR" altLang="en-US" dirty="0"/>
              <a:t>에 체크</a:t>
            </a:r>
            <a:br>
              <a:rPr lang="ko-KR" altLang="en-US" dirty="0"/>
            </a:br>
            <a:r>
              <a:rPr lang="ko-KR" altLang="en-US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318878" y="2636476"/>
            <a:ext cx="6506245" cy="41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040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1-5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업데이트하</a:t>
            </a:r>
            <a:r>
              <a:rPr lang="ko-KR" altLang="en-US" dirty="0"/>
              <a:t>기</a:t>
            </a:r>
            <a:endParaRPr lang="en-US" altLang="ko-KR" dirty="0" smtClean="0"/>
          </a:p>
          <a:p>
            <a:pPr lvl="1"/>
            <a:r>
              <a:rPr lang="en-US" altLang="ko-KR" dirty="0"/>
              <a:t>(1) Android Studio </a:t>
            </a:r>
            <a:r>
              <a:rPr lang="ko-KR" altLang="en-US" dirty="0"/>
              <a:t>초기화면에서 오른쪽 아래의 ‘</a:t>
            </a:r>
            <a:r>
              <a:rPr lang="en-US" altLang="ko-KR" dirty="0"/>
              <a:t>Configure’ </a:t>
            </a:r>
            <a:r>
              <a:rPr lang="ko-KR" altLang="en-US" dirty="0"/>
              <a:t>클릭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SDK Manager’ </a:t>
            </a:r>
            <a:r>
              <a:rPr lang="ko-KR" altLang="en-US" dirty="0"/>
              <a:t>선택 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ko-KR" altLang="en-US" dirty="0" err="1"/>
              <a:t>안드로이드</a:t>
            </a:r>
            <a:r>
              <a:rPr lang="ko-KR" altLang="en-US" dirty="0"/>
              <a:t> 버전 별로 </a:t>
            </a:r>
            <a:r>
              <a:rPr lang="en-US" altLang="ko-KR" dirty="0"/>
              <a:t>SDK</a:t>
            </a:r>
            <a:r>
              <a:rPr lang="ko-KR" altLang="en-US" dirty="0"/>
              <a:t>를 추가</a:t>
            </a:r>
            <a:r>
              <a:rPr lang="en-US" altLang="ko-KR" dirty="0"/>
              <a:t>/</a:t>
            </a:r>
            <a:r>
              <a:rPr lang="ko-KR" altLang="en-US" dirty="0"/>
              <a:t>제거 가능</a:t>
            </a:r>
          </a:p>
          <a:p>
            <a:pPr lvl="2"/>
            <a:r>
              <a:rPr lang="ko-KR" altLang="en-US" dirty="0"/>
              <a:t>현재는 ‘</a:t>
            </a:r>
            <a:r>
              <a:rPr lang="en-US" altLang="ko-KR" dirty="0"/>
              <a:t>Android </a:t>
            </a:r>
            <a:r>
              <a:rPr lang="en-US" altLang="ko-KR" dirty="0" smtClean="0"/>
              <a:t>11.0(R)’</a:t>
            </a:r>
            <a:r>
              <a:rPr lang="ko-KR" altLang="en-US" dirty="0"/>
              <a:t>이 설치되어 있는 것을 확인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358787" y="2636476"/>
            <a:ext cx="6426426" cy="41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12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1-5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업데이트하</a:t>
            </a:r>
            <a:r>
              <a:rPr lang="ko-KR" altLang="en-US" dirty="0"/>
              <a:t>기</a:t>
            </a:r>
            <a:endParaRPr lang="en-US" altLang="ko-KR" dirty="0" smtClean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오른쪽 아래 ‘</a:t>
            </a:r>
            <a:r>
              <a:rPr lang="en-US" altLang="ko-KR" dirty="0"/>
              <a:t>Show Package Details’</a:t>
            </a:r>
            <a:r>
              <a:rPr lang="ko-KR" altLang="en-US" dirty="0"/>
              <a:t>에 체크 후</a:t>
            </a:r>
            <a:r>
              <a:rPr lang="en-US" altLang="ko-KR" dirty="0"/>
              <a:t>, </a:t>
            </a:r>
            <a:r>
              <a:rPr lang="ko-KR" altLang="en-US" dirty="0"/>
              <a:t>기존의 체크 항목 모두 끄기</a:t>
            </a:r>
          </a:p>
          <a:p>
            <a:pPr lvl="2"/>
            <a:r>
              <a:rPr lang="en-US" altLang="ko-KR" dirty="0"/>
              <a:t>Android </a:t>
            </a:r>
            <a:r>
              <a:rPr lang="en-US" altLang="ko-KR" dirty="0" smtClean="0"/>
              <a:t>11.0(R) </a:t>
            </a:r>
            <a:r>
              <a:rPr lang="ko-KR" altLang="en-US" dirty="0"/>
              <a:t>아래의 ‘</a:t>
            </a:r>
            <a:r>
              <a:rPr lang="en-US" altLang="ko-KR" dirty="0"/>
              <a:t>Android SDK Platform </a:t>
            </a:r>
            <a:r>
              <a:rPr lang="en-US" altLang="ko-KR" dirty="0" smtClean="0"/>
              <a:t>30’</a:t>
            </a:r>
            <a:r>
              <a:rPr lang="ko-KR" altLang="en-US" dirty="0" smtClean="0"/>
              <a:t>과 ‘</a:t>
            </a:r>
            <a:r>
              <a:rPr lang="en-US" altLang="ko-KR" dirty="0"/>
              <a:t>Google APIs Intel x86 Atom System Image’</a:t>
            </a:r>
            <a:r>
              <a:rPr lang="ko-KR" altLang="en-US" dirty="0"/>
              <a:t>만 체크</a:t>
            </a:r>
          </a:p>
          <a:p>
            <a:pPr lvl="2"/>
            <a:r>
              <a:rPr lang="ko-KR" altLang="en-US" dirty="0" smtClean="0"/>
              <a:t>아직 </a:t>
            </a:r>
            <a:r>
              <a:rPr lang="en-US" altLang="ko-KR" dirty="0" smtClean="0"/>
              <a:t>OK </a:t>
            </a:r>
            <a:r>
              <a:rPr lang="ko-KR" altLang="en-US" dirty="0" smtClean="0"/>
              <a:t>클릭은 하지 않음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358787" y="2890210"/>
            <a:ext cx="6426426" cy="380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024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1-5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업데이트하</a:t>
            </a:r>
            <a:r>
              <a:rPr lang="ko-KR" altLang="en-US" dirty="0"/>
              <a:t>기</a:t>
            </a:r>
            <a:endParaRPr lang="en-US" altLang="ko-KR" dirty="0" smtClean="0"/>
          </a:p>
          <a:p>
            <a:pPr lvl="1"/>
            <a:r>
              <a:rPr lang="en-US" altLang="ko-KR" dirty="0"/>
              <a:t>(3) [SDK Tools] : </a:t>
            </a:r>
            <a:r>
              <a:rPr lang="ko-KR" altLang="en-US" dirty="0"/>
              <a:t>추가로 ‘</a:t>
            </a:r>
            <a:r>
              <a:rPr lang="en-US" altLang="ko-KR" dirty="0"/>
              <a:t>Google Play services’</a:t>
            </a:r>
            <a:r>
              <a:rPr lang="ko-KR" altLang="en-US" dirty="0"/>
              <a:t>에 체크</a:t>
            </a:r>
            <a:r>
              <a:rPr lang="en-US" altLang="ko-KR" dirty="0"/>
              <a:t>- &lt;OK&gt;</a:t>
            </a:r>
            <a:r>
              <a:rPr lang="ko-KR" altLang="en-US" dirty="0"/>
              <a:t>클릭</a:t>
            </a:r>
          </a:p>
          <a:p>
            <a:pPr lvl="2"/>
            <a:r>
              <a:rPr lang="ko-KR" altLang="en-US" dirty="0"/>
              <a:t>만약 </a:t>
            </a:r>
            <a:r>
              <a:rPr lang="en-US" altLang="ko-KR" dirty="0"/>
              <a:t>[Confirm Change] </a:t>
            </a:r>
            <a:r>
              <a:rPr lang="ko-KR" altLang="en-US" dirty="0"/>
              <a:t>창이 나오면 </a:t>
            </a:r>
            <a:r>
              <a:rPr lang="en-US" altLang="ko-KR" dirty="0"/>
              <a:t>&lt;OK&gt;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99202" y="2430213"/>
            <a:ext cx="5945594" cy="418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323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1-5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업데이트하</a:t>
            </a:r>
            <a:r>
              <a:rPr lang="ko-KR" altLang="en-US" dirty="0"/>
              <a:t>기</a:t>
            </a:r>
            <a:endParaRPr lang="en-US" altLang="ko-KR" dirty="0" smtClean="0"/>
          </a:p>
          <a:p>
            <a:pPr lvl="1"/>
            <a:r>
              <a:rPr lang="en-US" altLang="ko-KR" dirty="0"/>
              <a:t>(4) [License Agreement] </a:t>
            </a:r>
            <a:r>
              <a:rPr lang="ko-KR" altLang="en-US" dirty="0" smtClean="0"/>
              <a:t>창에서</a:t>
            </a:r>
            <a:r>
              <a:rPr lang="en-US" altLang="ko-KR" dirty="0" smtClean="0"/>
              <a:t> </a:t>
            </a:r>
            <a:r>
              <a:rPr lang="ko-KR" altLang="en-US" dirty="0"/>
              <a:t>각 상위 항목을 클릭 </a:t>
            </a:r>
            <a:r>
              <a:rPr lang="en-US" altLang="ko-KR" dirty="0"/>
              <a:t>- ‘Accept’ </a:t>
            </a:r>
            <a:r>
              <a:rPr lang="ko-KR" altLang="en-US" dirty="0"/>
              <a:t>선택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115142" y="2307458"/>
            <a:ext cx="4913714" cy="304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325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1-5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업데이트하</a:t>
            </a:r>
            <a:r>
              <a:rPr lang="ko-KR" altLang="en-US" dirty="0"/>
              <a:t>기</a:t>
            </a:r>
            <a:endParaRPr lang="en-US" altLang="ko-KR" dirty="0" smtClean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선택한 항목 다운로드 및 설치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왼쪽 아래 ‘</a:t>
            </a:r>
            <a:r>
              <a:rPr lang="en-US" altLang="ko-KR" dirty="0"/>
              <a:t>Done’ </a:t>
            </a:r>
            <a:r>
              <a:rPr lang="ko-KR" altLang="en-US" dirty="0"/>
              <a:t>표시 </a:t>
            </a:r>
            <a:r>
              <a:rPr lang="en-US" altLang="ko-KR" dirty="0"/>
              <a:t>: &lt;Finish&gt; </a:t>
            </a:r>
            <a:r>
              <a:rPr lang="ko-KR" altLang="en-US" dirty="0"/>
              <a:t>클릭</a:t>
            </a:r>
            <a:r>
              <a:rPr lang="en-US" altLang="ko-KR" dirty="0"/>
              <a:t>- </a:t>
            </a:r>
            <a:r>
              <a:rPr lang="ko-KR" altLang="en-US" dirty="0"/>
              <a:t>설치 </a:t>
            </a:r>
            <a:r>
              <a:rPr lang="ko-KR" altLang="en-US" dirty="0" smtClean="0"/>
              <a:t>완료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Android Studio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3007446" y="1751543"/>
            <a:ext cx="5458650" cy="2176023"/>
            <a:chOff x="3007446" y="1751543"/>
            <a:chExt cx="5458650" cy="217602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2564"/>
            <a:stretch/>
          </p:blipFill>
          <p:spPr bwMode="auto">
            <a:xfrm>
              <a:off x="3007446" y="3727269"/>
              <a:ext cx="4060921" cy="178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9431"/>
            <a:stretch/>
          </p:blipFill>
          <p:spPr bwMode="auto">
            <a:xfrm>
              <a:off x="4405175" y="1751543"/>
              <a:ext cx="4060921" cy="2176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3334368" y="4429430"/>
            <a:ext cx="5131728" cy="2171667"/>
            <a:chOff x="1433546" y="4368470"/>
            <a:chExt cx="5131728" cy="2171667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2020"/>
            <a:stretch/>
          </p:blipFill>
          <p:spPr bwMode="auto">
            <a:xfrm>
              <a:off x="1433546" y="6339840"/>
              <a:ext cx="4047510" cy="191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9612"/>
            <a:stretch/>
          </p:blipFill>
          <p:spPr bwMode="auto">
            <a:xfrm>
              <a:off x="2517764" y="4368470"/>
              <a:ext cx="4047510" cy="2171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228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AVD</a:t>
            </a:r>
            <a:r>
              <a:rPr lang="ko-KR" altLang="en-US" dirty="0"/>
              <a:t>는 </a:t>
            </a:r>
            <a:r>
              <a:rPr lang="ko-KR" altLang="en-US" dirty="0" err="1"/>
              <a:t>안드로이드폰의</a:t>
            </a:r>
            <a:r>
              <a:rPr lang="ko-KR" altLang="en-US" dirty="0"/>
              <a:t> </a:t>
            </a:r>
            <a:r>
              <a:rPr lang="ko-KR" altLang="en-US" dirty="0" smtClean="0"/>
              <a:t>기능을 </a:t>
            </a:r>
            <a:r>
              <a:rPr lang="en-US" altLang="ko-KR" dirty="0" smtClean="0"/>
              <a:t>90</a:t>
            </a:r>
            <a:r>
              <a:rPr lang="en-US" altLang="ko-KR" dirty="0"/>
              <a:t>% </a:t>
            </a:r>
            <a:r>
              <a:rPr lang="ko-KR" altLang="en-US" dirty="0"/>
              <a:t>정도 사용할 수 </a:t>
            </a:r>
            <a:r>
              <a:rPr lang="ko-KR" altLang="en-US" dirty="0" smtClean="0"/>
              <a:t>있지만 </a:t>
            </a:r>
            <a:r>
              <a:rPr lang="ko-KR" altLang="en-US" dirty="0"/>
              <a:t>실제 </a:t>
            </a:r>
            <a:r>
              <a:rPr lang="ko-KR" altLang="en-US" dirty="0" err="1"/>
              <a:t>안드로이드폰보다</a:t>
            </a:r>
            <a:r>
              <a:rPr lang="ko-KR" altLang="en-US" dirty="0"/>
              <a:t> 느리다는 것을 감수해야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endParaRPr lang="en-US" altLang="ko-KR" sz="400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1) Android Studio </a:t>
            </a:r>
            <a:r>
              <a:rPr lang="ko-KR" altLang="en-US" dirty="0" smtClean="0"/>
              <a:t>초기화면에서 </a:t>
            </a:r>
            <a:r>
              <a:rPr lang="en-US" altLang="ko-KR" dirty="0" smtClean="0"/>
              <a:t>[Create New Project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43474" y="2814514"/>
            <a:ext cx="4674467" cy="369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791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2) [Select </a:t>
            </a:r>
            <a:r>
              <a:rPr lang="en-US" altLang="ko-KR" dirty="0"/>
              <a:t>a </a:t>
            </a:r>
            <a:r>
              <a:rPr lang="en-US" altLang="ko-KR" dirty="0" smtClean="0"/>
              <a:t>Project Template]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en-US" altLang="ko-KR" dirty="0"/>
              <a:t>‘Empty Activity’ </a:t>
            </a:r>
            <a:r>
              <a:rPr lang="ko-KR" altLang="en-US" dirty="0"/>
              <a:t>선택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</a:p>
          <a:p>
            <a:pPr lvl="2"/>
            <a:r>
              <a:rPr lang="en-US" altLang="ko-KR" dirty="0"/>
              <a:t>[Configure your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</a:t>
            </a:r>
            <a:r>
              <a:rPr lang="ko-KR" altLang="en-US" dirty="0"/>
              <a:t>서</a:t>
            </a:r>
            <a:r>
              <a:rPr lang="en-US" altLang="ko-KR" dirty="0" smtClean="0"/>
              <a:t> </a:t>
            </a:r>
            <a:r>
              <a:rPr lang="en-US" altLang="ko-KR" dirty="0"/>
              <a:t>Language ‘java’</a:t>
            </a:r>
            <a:r>
              <a:rPr lang="ko-KR" altLang="en-US" dirty="0"/>
              <a:t>로 변경 </a:t>
            </a:r>
            <a:r>
              <a:rPr lang="en-US" altLang="ko-KR" dirty="0"/>
              <a:t>- &lt;Finish&gt; </a:t>
            </a:r>
            <a:r>
              <a:rPr lang="ko-KR" altLang="en-US" dirty="0"/>
              <a:t>클릭</a:t>
            </a:r>
          </a:p>
          <a:p>
            <a:pPr lvl="2"/>
            <a:r>
              <a:rPr lang="ko-KR" altLang="en-US" dirty="0" smtClean="0"/>
              <a:t>만약 </a:t>
            </a:r>
            <a:r>
              <a:rPr lang="en-US" altLang="ko-KR" dirty="0"/>
              <a:t>[Windows </a:t>
            </a:r>
            <a:r>
              <a:rPr lang="ko-KR" altLang="en-US" dirty="0"/>
              <a:t>방화벽에서 이 </a:t>
            </a:r>
            <a:r>
              <a:rPr lang="ko-KR" altLang="en-US" dirty="0" err="1"/>
              <a:t>앱의</a:t>
            </a:r>
            <a:r>
              <a:rPr lang="ko-KR" altLang="en-US" dirty="0"/>
              <a:t> 일부 기능을 차단했습니다</a:t>
            </a:r>
            <a:r>
              <a:rPr lang="en-US" altLang="ko-KR" dirty="0"/>
              <a:t>] </a:t>
            </a:r>
            <a:r>
              <a:rPr lang="ko-KR" altLang="en-US" dirty="0"/>
              <a:t>메시지 창이 나오면 </a:t>
            </a:r>
            <a:r>
              <a:rPr lang="en-US" altLang="ko-KR" dirty="0"/>
              <a:t>&lt;</a:t>
            </a:r>
            <a:r>
              <a:rPr lang="ko-KR" altLang="en-US" dirty="0"/>
              <a:t>액세스 허용</a:t>
            </a:r>
            <a:r>
              <a:rPr lang="en-US" altLang="ko-KR" dirty="0"/>
              <a:t>&gt;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3) </a:t>
            </a:r>
            <a:r>
              <a:rPr lang="ko-KR" altLang="en-US" dirty="0"/>
              <a:t>다운로드 및 </a:t>
            </a:r>
            <a:r>
              <a:rPr lang="ko-KR" altLang="en-US" dirty="0" err="1"/>
              <a:t>빌드</a:t>
            </a:r>
            <a:r>
              <a:rPr lang="ko-KR" altLang="en-US" dirty="0"/>
              <a:t> 등의 작업 </a:t>
            </a:r>
            <a:r>
              <a:rPr lang="ko-KR" altLang="en-US" dirty="0" smtClean="0"/>
              <a:t>진행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945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(4) </a:t>
            </a:r>
            <a:r>
              <a:rPr lang="ko-KR" altLang="en-US" dirty="0" smtClean="0"/>
              <a:t>프로젝트 생성이 완료된 초기 화면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07862" y="2154177"/>
            <a:ext cx="7528277" cy="377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4119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/>
              <a:t>스마트폰</a:t>
            </a:r>
            <a:endParaRPr lang="en-US" altLang="ko-KR" b="1" dirty="0" smtClean="0"/>
          </a:p>
          <a:p>
            <a:pPr lvl="1"/>
            <a:r>
              <a:rPr lang="ko-KR" altLang="en-US" dirty="0"/>
              <a:t>통화 기능 </a:t>
            </a:r>
            <a:r>
              <a:rPr lang="en-US" altLang="ko-KR" dirty="0"/>
              <a:t>+</a:t>
            </a:r>
            <a:r>
              <a:rPr lang="ko-KR" altLang="en-US" dirty="0"/>
              <a:t> 컴퓨터 </a:t>
            </a:r>
            <a:r>
              <a:rPr lang="en-US" altLang="ko-KR" dirty="0"/>
              <a:t>+ </a:t>
            </a:r>
            <a:r>
              <a:rPr lang="ko-KR" altLang="en-US" dirty="0"/>
              <a:t>다양한 기능 내장</a:t>
            </a:r>
            <a:r>
              <a:rPr lang="en-US" altLang="ko-KR" dirty="0"/>
              <a:t>(MP3, </a:t>
            </a:r>
            <a:r>
              <a:rPr lang="ko-KR" altLang="en-US" dirty="0"/>
              <a:t>카메라</a:t>
            </a:r>
            <a:r>
              <a:rPr lang="en-US" altLang="ko-KR" dirty="0"/>
              <a:t>, DMB, GPS </a:t>
            </a:r>
            <a:r>
              <a:rPr lang="ko-KR" altLang="en-US" dirty="0"/>
              <a:t>등</a:t>
            </a:r>
            <a:r>
              <a:rPr lang="en-US" altLang="ko-KR" dirty="0" smtClean="0"/>
              <a:t>).</a:t>
            </a:r>
          </a:p>
          <a:p>
            <a:endParaRPr lang="en-US" altLang="ko-KR" dirty="0" smtClean="0"/>
          </a:p>
          <a:p>
            <a:r>
              <a:rPr lang="ko-KR" altLang="en-US" dirty="0" err="1"/>
              <a:t>스마트폰의</a:t>
            </a:r>
            <a:r>
              <a:rPr lang="ko-KR" altLang="en-US" dirty="0"/>
              <a:t> 역사</a:t>
            </a:r>
          </a:p>
          <a:p>
            <a:pPr lvl="1"/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사의 </a:t>
            </a:r>
            <a:r>
              <a:rPr lang="ko-KR" altLang="en-US" dirty="0" err="1"/>
              <a:t>사이먼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ko-KR" altLang="en-US" dirty="0" err="1"/>
              <a:t>노키아</a:t>
            </a:r>
            <a:r>
              <a:rPr lang="ko-KR" altLang="en-US" dirty="0"/>
              <a:t> </a:t>
            </a:r>
            <a:r>
              <a:rPr lang="en-US" altLang="ko-KR" dirty="0"/>
              <a:t>9000</a:t>
            </a:r>
          </a:p>
          <a:p>
            <a:pPr lvl="1"/>
            <a:r>
              <a:rPr lang="en-US" altLang="ko-KR" dirty="0"/>
              <a:t>2002</a:t>
            </a:r>
            <a:r>
              <a:rPr lang="ko-KR" altLang="en-US" dirty="0"/>
              <a:t>년 마이크로소프트 포켓</a:t>
            </a:r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2007</a:t>
            </a:r>
            <a:r>
              <a:rPr lang="ko-KR" altLang="en-US" dirty="0"/>
              <a:t>년 </a:t>
            </a:r>
            <a:r>
              <a:rPr lang="ko-KR" altLang="en-US" dirty="0" err="1"/>
              <a:t>아이폰</a:t>
            </a:r>
            <a:endParaRPr lang="ko-KR" altLang="en-US" dirty="0"/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안드로이드</a:t>
            </a:r>
            <a:r>
              <a:rPr lang="ko-KR" altLang="en-US" dirty="0"/>
              <a:t> 폰</a:t>
            </a:r>
          </a:p>
          <a:p>
            <a:pPr lvl="1"/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ko-KR" altLang="en-US" dirty="0" err="1"/>
              <a:t>윈도폰</a:t>
            </a:r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4980" y="3766618"/>
            <a:ext cx="4201519" cy="282264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스마트폰의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(5) </a:t>
            </a:r>
            <a:r>
              <a:rPr lang="ko-KR" altLang="en-US" dirty="0" smtClean="0"/>
              <a:t>이제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프로그래밍이 가능함</a:t>
            </a:r>
            <a:r>
              <a:rPr lang="en-US" altLang="ko-KR" dirty="0" smtClean="0"/>
              <a:t>(2</a:t>
            </a:r>
            <a:r>
              <a:rPr lang="ko-KR" altLang="en-US" dirty="0" smtClean="0"/>
              <a:t>장부터 실습함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(6) </a:t>
            </a:r>
            <a:r>
              <a:rPr lang="ko-KR" altLang="en-US" dirty="0"/>
              <a:t>오른쪽 위 </a:t>
            </a:r>
            <a:r>
              <a:rPr lang="en-US" altLang="ko-KR" dirty="0"/>
              <a:t>[Assistant] </a:t>
            </a:r>
            <a:r>
              <a:rPr lang="ko-KR" altLang="en-US" dirty="0" smtClean="0"/>
              <a:t>클릭 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→</a:t>
            </a:r>
            <a:r>
              <a:rPr lang="ko-KR" altLang="en-US" dirty="0" smtClean="0"/>
              <a:t> 메뉴의 </a:t>
            </a:r>
            <a:r>
              <a:rPr lang="en-US" altLang="ko-KR" dirty="0"/>
              <a:t>[Tools]-[AVD Manager] </a:t>
            </a:r>
            <a:r>
              <a:rPr lang="ko-KR" altLang="en-US" dirty="0"/>
              <a:t>선택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50056" y="2813081"/>
            <a:ext cx="6843888" cy="33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943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(7) </a:t>
            </a:r>
            <a:r>
              <a:rPr lang="en-US" altLang="ko-KR" dirty="0"/>
              <a:t>[Android Virtual Device Manager] </a:t>
            </a:r>
            <a:r>
              <a:rPr lang="ko-KR" altLang="en-US" dirty="0" smtClean="0"/>
              <a:t>실행됨</a:t>
            </a:r>
            <a:endParaRPr lang="ko-KR" altLang="en-US" dirty="0"/>
          </a:p>
          <a:p>
            <a:pPr lvl="2"/>
            <a:r>
              <a:rPr lang="ko-KR" altLang="en-US" dirty="0"/>
              <a:t>현재는 </a:t>
            </a:r>
            <a:r>
              <a:rPr lang="en-US" altLang="ko-KR" dirty="0"/>
              <a:t>AVD</a:t>
            </a:r>
            <a:r>
              <a:rPr lang="ko-KR" altLang="en-US" dirty="0"/>
              <a:t>가 하나도 없는 상태</a:t>
            </a:r>
          </a:p>
          <a:p>
            <a:pPr lvl="2"/>
            <a:r>
              <a:rPr lang="en-US" altLang="ko-KR" dirty="0"/>
              <a:t>&lt;Create Virtual Device&gt; </a:t>
            </a:r>
            <a:r>
              <a:rPr lang="ko-KR" altLang="en-US" dirty="0"/>
              <a:t>클릭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43721" y="2774317"/>
            <a:ext cx="5456556" cy="30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2752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(8) </a:t>
            </a:r>
            <a:r>
              <a:rPr lang="en-US" altLang="ko-KR" dirty="0"/>
              <a:t>[Select Hardware] </a:t>
            </a:r>
            <a:r>
              <a:rPr lang="ko-KR" altLang="en-US" dirty="0"/>
              <a:t>창에서 왼쪽의 </a:t>
            </a:r>
            <a:r>
              <a:rPr lang="en-US" altLang="ko-KR" dirty="0"/>
              <a:t>[Phone]</a:t>
            </a:r>
            <a:r>
              <a:rPr lang="ko-KR" altLang="en-US" dirty="0"/>
              <a:t>이 선택된 상태</a:t>
            </a:r>
          </a:p>
          <a:p>
            <a:pPr lvl="2"/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ko-KR" altLang="en-US" dirty="0" err="1"/>
              <a:t>레퍼런스폰인</a:t>
            </a:r>
            <a:r>
              <a:rPr lang="ko-KR" altLang="en-US" dirty="0"/>
              <a:t> ‘</a:t>
            </a:r>
            <a:r>
              <a:rPr lang="en-US" altLang="ko-KR" dirty="0"/>
              <a:t>Pixel2’ </a:t>
            </a:r>
            <a:r>
              <a:rPr lang="ko-KR" altLang="en-US" dirty="0" smtClean="0"/>
              <a:t>선택하고</a:t>
            </a:r>
            <a:r>
              <a:rPr lang="en-US" altLang="ko-KR" dirty="0" smtClean="0"/>
              <a:t> </a:t>
            </a:r>
            <a:r>
              <a:rPr lang="en-US" altLang="ko-KR" dirty="0"/>
              <a:t>&lt;Next&gt; </a:t>
            </a:r>
            <a:r>
              <a:rPr lang="ko-KR" altLang="en-US" dirty="0"/>
              <a:t>클릭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95634" y="2516975"/>
            <a:ext cx="5952731" cy="33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11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(9) </a:t>
            </a:r>
            <a:r>
              <a:rPr lang="en-US" altLang="ko-KR" dirty="0"/>
              <a:t>[x86 Images] </a:t>
            </a:r>
            <a:r>
              <a:rPr lang="ko-KR" altLang="en-US" dirty="0"/>
              <a:t>탭 </a:t>
            </a:r>
            <a:r>
              <a:rPr lang="en-US" altLang="ko-KR" dirty="0"/>
              <a:t>:‘R[API 30, x86, Android 11.0(Google APIs</a:t>
            </a:r>
            <a:r>
              <a:rPr lang="en-US" altLang="ko-KR" dirty="0" smtClean="0"/>
              <a:t>)]’ </a:t>
            </a:r>
            <a:r>
              <a:rPr lang="ko-KR" altLang="en-US" dirty="0" smtClean="0"/>
              <a:t>선택하고</a:t>
            </a:r>
            <a:r>
              <a:rPr lang="en-US" altLang="ko-KR" dirty="0" smtClean="0"/>
              <a:t> </a:t>
            </a:r>
            <a:r>
              <a:rPr lang="en-US" altLang="ko-KR" dirty="0"/>
              <a:t>&lt;Next&gt; </a:t>
            </a:r>
            <a:r>
              <a:rPr lang="ko-KR" altLang="en-US" dirty="0"/>
              <a:t>클릭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50221" y="2516975"/>
            <a:ext cx="5443556" cy="33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053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(10) </a:t>
            </a:r>
            <a:r>
              <a:rPr lang="en-US" altLang="ko-KR" dirty="0"/>
              <a:t>AVD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‘R(Pixel 2)’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임의 설정하</a:t>
            </a:r>
            <a:r>
              <a:rPr lang="ko-KR" altLang="en-US" dirty="0"/>
              <a:t>고</a:t>
            </a:r>
            <a:r>
              <a:rPr lang="en-US" altLang="ko-KR" dirty="0" smtClean="0"/>
              <a:t> </a:t>
            </a:r>
            <a:r>
              <a:rPr lang="en-US" altLang="ko-KR" dirty="0"/>
              <a:t>&lt;Finish&gt; </a:t>
            </a:r>
            <a:r>
              <a:rPr lang="ko-KR" altLang="en-US" dirty="0"/>
              <a:t>클릭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50221" y="2165586"/>
            <a:ext cx="5443556" cy="32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634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11) </a:t>
            </a:r>
            <a:r>
              <a:rPr lang="ko-KR" altLang="en-US" dirty="0"/>
              <a:t>최종적으로 완성된 </a:t>
            </a:r>
            <a:r>
              <a:rPr lang="en-US" altLang="ko-KR" dirty="0"/>
              <a:t>AVD</a:t>
            </a:r>
            <a:r>
              <a:rPr lang="ko-KR" altLang="en-US" dirty="0"/>
              <a:t>의 모습</a:t>
            </a:r>
          </a:p>
          <a:p>
            <a:pPr lvl="2"/>
            <a:r>
              <a:rPr lang="en-US" altLang="ko-KR" dirty="0"/>
              <a:t>&lt;Launch&gt; </a:t>
            </a:r>
            <a:r>
              <a:rPr lang="ko-KR" altLang="en-US" dirty="0" smtClean="0"/>
              <a:t>버튼을 클릭하여</a:t>
            </a:r>
            <a:r>
              <a:rPr lang="en-US" altLang="ko-KR" dirty="0" smtClean="0"/>
              <a:t> </a:t>
            </a:r>
            <a:r>
              <a:rPr lang="en-US" altLang="ko-KR" dirty="0"/>
              <a:t>AVD </a:t>
            </a:r>
            <a:r>
              <a:rPr lang="ko-KR" altLang="en-US" dirty="0"/>
              <a:t>부팅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78043" y="2421503"/>
            <a:ext cx="5987912" cy="280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494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12) </a:t>
            </a:r>
            <a:r>
              <a:rPr lang="ko-KR" altLang="en-US" dirty="0"/>
              <a:t>잠시 후에 부팅된 </a:t>
            </a:r>
            <a:r>
              <a:rPr lang="en-US" altLang="ko-KR" dirty="0"/>
              <a:t>AVD </a:t>
            </a:r>
            <a:r>
              <a:rPr lang="ko-KR" altLang="en-US" dirty="0" smtClean="0"/>
              <a:t>확인할 수 있음</a:t>
            </a:r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614650" y="2258464"/>
            <a:ext cx="3914700" cy="41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8912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13) </a:t>
            </a:r>
            <a:r>
              <a:rPr lang="ko-KR" altLang="en-US" dirty="0" smtClean="0"/>
              <a:t>화면 한글 설정하기</a:t>
            </a:r>
            <a:r>
              <a:rPr lang="en-US" altLang="ko-KR" dirty="0" smtClean="0"/>
              <a:t>-1</a:t>
            </a:r>
            <a:endParaRPr lang="ko-KR" altLang="en-US" dirty="0"/>
          </a:p>
          <a:p>
            <a:pPr lvl="2"/>
            <a:r>
              <a:rPr lang="ko-KR" altLang="en-US" dirty="0"/>
              <a:t>화면을 마우스로 클릭 </a:t>
            </a:r>
            <a:r>
              <a:rPr lang="en-US" altLang="ko-KR" dirty="0"/>
              <a:t>- </a:t>
            </a:r>
            <a:r>
              <a:rPr lang="ko-KR" altLang="en-US" dirty="0"/>
              <a:t>위쪽으로 </a:t>
            </a:r>
            <a:r>
              <a:rPr lang="ko-KR" altLang="en-US" dirty="0" err="1"/>
              <a:t>스와이프</a:t>
            </a:r>
            <a:endParaRPr lang="ko-KR" altLang="en-US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Settings’ </a:t>
            </a:r>
            <a:r>
              <a:rPr lang="ko-KR" altLang="en-US" dirty="0"/>
              <a:t>아이콘 클릭 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418915" y="2667002"/>
            <a:ext cx="4306170" cy="39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957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14) </a:t>
            </a:r>
            <a:r>
              <a:rPr lang="ko-KR" altLang="en-US" dirty="0" smtClean="0"/>
              <a:t>화면 한글 설정하기</a:t>
            </a:r>
            <a:r>
              <a:rPr lang="en-US" altLang="ko-KR" dirty="0" smtClean="0"/>
              <a:t>-2</a:t>
            </a:r>
            <a:endParaRPr lang="ko-KR" altLang="en-US" dirty="0"/>
          </a:p>
          <a:p>
            <a:pPr lvl="2"/>
            <a:r>
              <a:rPr lang="ko-KR" altLang="en-US" dirty="0" smtClean="0"/>
              <a:t>화면을 </a:t>
            </a:r>
            <a:r>
              <a:rPr lang="ko-KR" altLang="en-US" dirty="0"/>
              <a:t>위로 </a:t>
            </a:r>
            <a:r>
              <a:rPr lang="ko-KR" altLang="en-US" dirty="0" err="1" smtClean="0"/>
              <a:t>스와이프하여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System] </a:t>
            </a:r>
            <a:r>
              <a:rPr lang="ko-KR" altLang="en-US" dirty="0" smtClean="0"/>
              <a:t>클릭하고 </a:t>
            </a:r>
            <a:r>
              <a:rPr lang="en-US" altLang="ko-KR" dirty="0" smtClean="0"/>
              <a:t>[</a:t>
            </a:r>
            <a:r>
              <a:rPr lang="en-US" altLang="ko-KR" dirty="0"/>
              <a:t>Languages &amp; input] </a:t>
            </a:r>
            <a:r>
              <a:rPr lang="ko-KR" altLang="en-US" dirty="0"/>
              <a:t>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426369" y="2667002"/>
            <a:ext cx="4291261" cy="39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657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15) </a:t>
            </a:r>
            <a:r>
              <a:rPr lang="ko-KR" altLang="en-US" dirty="0" smtClean="0"/>
              <a:t>화면 한글 설정</a:t>
            </a:r>
            <a:r>
              <a:rPr lang="en-US" altLang="ko-KR" dirty="0" smtClean="0"/>
              <a:t>-3</a:t>
            </a:r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/>
              <a:t>Languages]-[Add a language] </a:t>
            </a:r>
            <a:r>
              <a:rPr lang="ko-KR" altLang="en-US" dirty="0" smtClean="0"/>
              <a:t>클릭하여 아래로 </a:t>
            </a:r>
            <a:r>
              <a:rPr lang="ko-KR" altLang="en-US" dirty="0" err="1" smtClean="0"/>
              <a:t>스와이프하고</a:t>
            </a:r>
            <a:r>
              <a:rPr lang="en-US" altLang="ko-KR" dirty="0" smtClean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한국어’ 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430581" y="2681411"/>
            <a:ext cx="6282836" cy="379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946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스마트폰의</a:t>
            </a:r>
            <a:r>
              <a:rPr lang="ko-KR" altLang="en-US" dirty="0" smtClean="0"/>
              <a:t> 운영체제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분기 기준 세계시장 점유율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안드로이드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74%, </a:t>
            </a:r>
            <a:r>
              <a:rPr lang="ko-KR" altLang="en-US" dirty="0" err="1" smtClean="0"/>
              <a:t>아이폰</a:t>
            </a:r>
            <a:r>
              <a:rPr lang="en-US" altLang="ko-KR" dirty="0" smtClean="0"/>
              <a:t>: 25%, </a:t>
            </a:r>
            <a:r>
              <a:rPr lang="ko-KR" altLang="en-US" dirty="0" err="1" smtClean="0"/>
              <a:t>윈도폰</a:t>
            </a:r>
            <a:r>
              <a:rPr lang="en-US" altLang="ko-KR" dirty="0" smtClean="0"/>
              <a:t>: 0.01%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1929" y="2513002"/>
            <a:ext cx="6840142" cy="353417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스마트폰의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16) </a:t>
            </a:r>
            <a:r>
              <a:rPr lang="ko-KR" altLang="en-US" dirty="0" smtClean="0"/>
              <a:t>화면 한글 설정</a:t>
            </a:r>
            <a:r>
              <a:rPr lang="en-US" altLang="ko-KR" dirty="0" smtClean="0"/>
              <a:t>-4</a:t>
            </a:r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/>
              <a:t>한국어</a:t>
            </a:r>
            <a:r>
              <a:rPr lang="en-US" altLang="ko-KR" dirty="0"/>
              <a:t>(</a:t>
            </a:r>
            <a:r>
              <a:rPr lang="ko-KR" altLang="en-US" dirty="0"/>
              <a:t>대한민국</a:t>
            </a:r>
            <a:r>
              <a:rPr lang="en-US" altLang="ko-KR" dirty="0"/>
              <a:t>)’</a:t>
            </a:r>
            <a:r>
              <a:rPr lang="ko-KR" altLang="en-US" dirty="0"/>
              <a:t>을 꾹 누른 채 위로 올려서 첫 번째로 만들기</a:t>
            </a:r>
          </a:p>
          <a:p>
            <a:pPr lvl="2"/>
            <a:r>
              <a:rPr lang="ko-KR" altLang="en-US" dirty="0"/>
              <a:t>잠시 기다리면 화면이 한글로 </a:t>
            </a:r>
            <a:r>
              <a:rPr lang="ko-KR" altLang="en-US" dirty="0" smtClean="0"/>
              <a:t>바뀌면</a:t>
            </a:r>
            <a:r>
              <a:rPr lang="en-US" altLang="ko-KR" dirty="0" smtClean="0"/>
              <a:t> &lt;</a:t>
            </a:r>
            <a:r>
              <a:rPr lang="en-US" altLang="ko-KR" dirty="0" smtClean="0">
                <a:sym typeface="Wingdings" pitchFamily="2" charset="2"/>
              </a:rPr>
              <a:t>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클릭하여</a:t>
            </a:r>
            <a:r>
              <a:rPr lang="en-US" altLang="ko-KR" dirty="0" smtClean="0"/>
              <a:t> </a:t>
            </a:r>
            <a:r>
              <a:rPr lang="ko-KR" altLang="en-US" dirty="0"/>
              <a:t>앞 화면으로 돌아가기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430581" y="2748175"/>
            <a:ext cx="6282836" cy="37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4285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17) </a:t>
            </a:r>
            <a:r>
              <a:rPr lang="ko-KR" altLang="en-US" dirty="0"/>
              <a:t>맞춤법 기능 </a:t>
            </a:r>
            <a:r>
              <a:rPr lang="ko-KR" altLang="en-US" dirty="0" smtClean="0"/>
              <a:t>끄기</a:t>
            </a:r>
            <a:endParaRPr lang="ko-KR" altLang="en-US" dirty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고급</a:t>
            </a:r>
            <a:r>
              <a:rPr lang="en-US" altLang="ko-KR" dirty="0"/>
              <a:t>]-[</a:t>
            </a:r>
            <a:r>
              <a:rPr lang="ko-KR" altLang="en-US" dirty="0"/>
              <a:t>맞춤법 검사기</a:t>
            </a:r>
            <a:r>
              <a:rPr lang="en-US" altLang="ko-KR" dirty="0"/>
              <a:t>] </a:t>
            </a:r>
            <a:r>
              <a:rPr lang="ko-KR" altLang="en-US" dirty="0" smtClean="0"/>
              <a:t>클릭하여</a:t>
            </a:r>
            <a:r>
              <a:rPr lang="en-US" altLang="ko-KR" dirty="0" smtClean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맞춤법 검사기 사용</a:t>
            </a:r>
            <a:r>
              <a:rPr lang="ko-KR" altLang="en-US" dirty="0" smtClean="0"/>
              <a:t>’을 끈 후 </a:t>
            </a:r>
            <a:r>
              <a:rPr lang="en-US" altLang="ko-KR" dirty="0"/>
              <a:t>&lt;</a:t>
            </a:r>
            <a:r>
              <a:rPr lang="en-US" altLang="ko-KR" dirty="0">
                <a:sym typeface="Wingdings" pitchFamily="2" charset="2"/>
              </a:rPr>
              <a:t></a:t>
            </a:r>
            <a:r>
              <a:rPr lang="en-US" altLang="ko-KR" dirty="0"/>
              <a:t>&gt; </a:t>
            </a:r>
            <a:r>
              <a:rPr lang="ko-KR" altLang="en-US" dirty="0"/>
              <a:t>클릭하여</a:t>
            </a:r>
            <a:r>
              <a:rPr lang="en-US" altLang="ko-KR" dirty="0"/>
              <a:t> </a:t>
            </a:r>
            <a:r>
              <a:rPr lang="ko-KR" altLang="en-US" dirty="0"/>
              <a:t>앞 화면으로 </a:t>
            </a:r>
            <a:r>
              <a:rPr lang="ko-KR" altLang="en-US" dirty="0" smtClean="0"/>
              <a:t>돌아가기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507607" y="2748175"/>
            <a:ext cx="4128783" cy="37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375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18) </a:t>
            </a:r>
            <a:r>
              <a:rPr lang="ko-KR" altLang="en-US" dirty="0"/>
              <a:t>절전 모드 시간 늘리기</a:t>
            </a:r>
          </a:p>
          <a:p>
            <a:pPr lvl="2"/>
            <a:r>
              <a:rPr lang="en-US" altLang="ko-KR" dirty="0"/>
              <a:t>&lt;←&gt;</a:t>
            </a:r>
            <a:r>
              <a:rPr lang="ko-KR" altLang="en-US" dirty="0"/>
              <a:t>를 연속 </a:t>
            </a:r>
            <a:r>
              <a:rPr lang="en-US" altLang="ko-KR" dirty="0"/>
              <a:t>2</a:t>
            </a:r>
            <a:r>
              <a:rPr lang="ko-KR" altLang="en-US" dirty="0"/>
              <a:t>회 클릭 </a:t>
            </a:r>
            <a:r>
              <a:rPr lang="en-US" altLang="ko-KR" dirty="0"/>
              <a:t>- [</a:t>
            </a:r>
            <a:r>
              <a:rPr lang="ko-KR" altLang="en-US" dirty="0"/>
              <a:t>설정</a:t>
            </a:r>
            <a:r>
              <a:rPr lang="en-US" altLang="ko-KR" dirty="0"/>
              <a:t>] </a:t>
            </a:r>
            <a:r>
              <a:rPr lang="ko-KR" altLang="en-US" dirty="0"/>
              <a:t>화면 </a:t>
            </a:r>
            <a:r>
              <a:rPr lang="en-US" altLang="ko-KR" dirty="0"/>
              <a:t>- [</a:t>
            </a:r>
            <a:r>
              <a:rPr lang="ko-KR" altLang="en-US" dirty="0"/>
              <a:t>디스플레이</a:t>
            </a:r>
            <a:r>
              <a:rPr lang="en-US" altLang="ko-KR" dirty="0"/>
              <a:t>] </a:t>
            </a:r>
            <a:r>
              <a:rPr lang="ko-KR" altLang="en-US" dirty="0"/>
              <a:t>선택 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절전 모드</a:t>
            </a:r>
            <a:r>
              <a:rPr lang="en-US" altLang="ko-KR" dirty="0"/>
              <a:t>] </a:t>
            </a:r>
            <a:r>
              <a:rPr lang="ko-KR" altLang="en-US" dirty="0" smtClean="0"/>
              <a:t>클릭하여</a:t>
            </a:r>
            <a:r>
              <a:rPr lang="en-US" altLang="ko-KR" dirty="0" smtClean="0"/>
              <a:t> </a:t>
            </a:r>
            <a:r>
              <a:rPr lang="en-US" altLang="ko-KR" dirty="0"/>
              <a:t>‘30</a:t>
            </a:r>
            <a:r>
              <a:rPr lang="ko-KR" altLang="en-US" dirty="0"/>
              <a:t>분’ 선택 </a:t>
            </a:r>
            <a:r>
              <a:rPr lang="en-US" altLang="ko-KR" dirty="0"/>
              <a:t>: 30</a:t>
            </a:r>
            <a:r>
              <a:rPr lang="ko-KR" altLang="en-US" dirty="0"/>
              <a:t>분마다 화면이 잠김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49523" y="2824718"/>
            <a:ext cx="6044951" cy="36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59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19) </a:t>
            </a:r>
            <a:r>
              <a:rPr lang="ko-KR" altLang="en-US" dirty="0" err="1"/>
              <a:t>스마트폰과</a:t>
            </a:r>
            <a:r>
              <a:rPr lang="ko-KR" altLang="en-US" dirty="0"/>
              <a:t> 같은 기능 제공</a:t>
            </a:r>
          </a:p>
          <a:p>
            <a:pPr lvl="2"/>
            <a:r>
              <a:rPr lang="ko-KR" altLang="en-US" dirty="0"/>
              <a:t>아래쪽 홈 아이콘</a:t>
            </a:r>
            <a:r>
              <a:rPr lang="en-US" altLang="ko-KR" dirty="0"/>
              <a:t>(●) </a:t>
            </a:r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초기화면으로 </a:t>
            </a:r>
            <a:r>
              <a:rPr lang="ko-KR" altLang="en-US" dirty="0" smtClean="0"/>
              <a:t>돌아감</a:t>
            </a:r>
            <a:endParaRPr lang="en-US" altLang="ko-KR" dirty="0"/>
          </a:p>
          <a:p>
            <a:pPr lvl="2"/>
            <a:r>
              <a:rPr lang="ko-KR" altLang="en-US" dirty="0"/>
              <a:t>위쪽 상태 바를 잡아서 아래로 </a:t>
            </a:r>
            <a:r>
              <a:rPr lang="ko-KR" altLang="en-US" dirty="0" err="1"/>
              <a:t>스와이프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현재 알림 확인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2"/>
            <a:r>
              <a:rPr lang="ko-KR" altLang="en-US" dirty="0"/>
              <a:t>아래쪽 돌아가기 아이콘</a:t>
            </a:r>
            <a:r>
              <a:rPr lang="en-US" altLang="ko-KR" dirty="0"/>
              <a:t>(◀)</a:t>
            </a:r>
            <a:r>
              <a:rPr lang="ko-KR" altLang="en-US" dirty="0"/>
              <a:t>을 클릭 </a:t>
            </a:r>
            <a:r>
              <a:rPr lang="en-US" altLang="ko-KR" dirty="0"/>
              <a:t>: </a:t>
            </a:r>
            <a:r>
              <a:rPr lang="ko-KR" altLang="en-US" dirty="0"/>
              <a:t>닫힘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588680" y="2972771"/>
            <a:ext cx="3966637" cy="36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293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(20) AVD </a:t>
            </a:r>
            <a:r>
              <a:rPr lang="ko-KR" altLang="en-US" dirty="0" smtClean="0"/>
              <a:t>종료하기</a:t>
            </a:r>
            <a:endParaRPr lang="en-US" altLang="ko-KR" dirty="0" smtClean="0"/>
          </a:p>
          <a:p>
            <a:pPr lvl="2"/>
            <a:r>
              <a:rPr lang="ko-KR" altLang="en-US" dirty="0"/>
              <a:t>오른쪽 위의 파워 버튼을 길게 누르면 나오는 선택 창에서 </a:t>
            </a:r>
            <a:r>
              <a:rPr lang="en-US" altLang="ko-KR" dirty="0"/>
              <a:t>[</a:t>
            </a:r>
            <a:r>
              <a:rPr lang="ko-KR" altLang="en-US" dirty="0"/>
              <a:t>전원 끄기</a:t>
            </a:r>
            <a:r>
              <a:rPr lang="en-US" altLang="ko-KR" dirty="0"/>
              <a:t>]</a:t>
            </a:r>
            <a:r>
              <a:rPr lang="ko-KR" altLang="en-US" dirty="0"/>
              <a:t>를 클릭하면 </a:t>
            </a:r>
            <a:r>
              <a:rPr lang="ko-KR" altLang="en-US" dirty="0" err="1"/>
              <a:t>스마트폰이</a:t>
            </a:r>
            <a:endParaRPr lang="ko-KR" altLang="en-US" dirty="0"/>
          </a:p>
          <a:p>
            <a:pPr marL="447675" lvl="2" indent="0">
              <a:buNone/>
            </a:pPr>
            <a:r>
              <a:rPr lang="ko-KR" altLang="en-US" dirty="0" smtClean="0"/>
              <a:t>종료됨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5723" y="2654014"/>
            <a:ext cx="4707264" cy="393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36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1-6 </a:t>
            </a:r>
            <a:r>
              <a:rPr lang="ko-KR" altLang="en-US" dirty="0" smtClean="0"/>
              <a:t>개발 테스트를 위한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21) </a:t>
            </a:r>
            <a:r>
              <a:rPr lang="en-US" altLang="ko-KR" dirty="0"/>
              <a:t>[Android Virtual Device Manager] </a:t>
            </a:r>
            <a:r>
              <a:rPr lang="ko-KR" altLang="en-US" dirty="0"/>
              <a:t>창 닫은 후</a:t>
            </a:r>
            <a:r>
              <a:rPr lang="en-US" altLang="ko-KR" dirty="0"/>
              <a:t>, [File]-[Close Project] </a:t>
            </a:r>
            <a:r>
              <a:rPr lang="ko-KR" altLang="en-US" dirty="0" smtClean="0"/>
              <a:t>선택하여</a:t>
            </a:r>
            <a:r>
              <a:rPr lang="en-US" altLang="ko-KR" dirty="0" smtClean="0"/>
              <a:t> </a:t>
            </a:r>
            <a:r>
              <a:rPr lang="ko-KR" altLang="en-US" dirty="0"/>
              <a:t>프로젝트 종료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7041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6146" name="Picture 2" descr="D:\00_출간완료\Android Studio를 활용한 안드로이드프로그래밍_6판\05_도서관리\03_부속자료\04_그림&amp;표\1장\그림 1-5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7528" y="1152220"/>
            <a:ext cx="5587314" cy="548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7669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설치 동영상 링크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스튜디오 설치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https://www.youtube.com/watch?v=E9ecxAxXh8I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err="1"/>
              <a:t>원클릭으로</a:t>
            </a:r>
            <a:r>
              <a:rPr lang="ko-KR" altLang="en-US" dirty="0"/>
              <a:t> 실습환경 설정 </a:t>
            </a:r>
            <a:r>
              <a:rPr lang="en-US" altLang="ko-KR" dirty="0"/>
              <a:t>- </a:t>
            </a:r>
            <a:r>
              <a:rPr lang="ko-KR" altLang="en-US" dirty="0"/>
              <a:t>부록</a:t>
            </a:r>
            <a:r>
              <a:rPr lang="en-US" altLang="ko-KR" dirty="0"/>
              <a:t>B </a:t>
            </a:r>
            <a:r>
              <a:rPr lang="ko-KR" altLang="en-US" dirty="0"/>
              <a:t>참고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https://www.youtube.com/watch?v=NATI9pISPMU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10.0 </a:t>
            </a:r>
            <a:r>
              <a:rPr lang="ko-KR" altLang="en-US" dirty="0" smtClean="0"/>
              <a:t>버전이지만 </a:t>
            </a:r>
            <a:r>
              <a:rPr lang="ko-KR" altLang="en-US" dirty="0" err="1" smtClean="0"/>
              <a:t>따라하기가</a:t>
            </a:r>
            <a:r>
              <a:rPr lang="ko-KR" altLang="en-US" dirty="0" smtClean="0"/>
              <a:t> 가능한 영상입니다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438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8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3494"/>
          <a:stretch/>
        </p:blipFill>
        <p:spPr>
          <a:xfrm>
            <a:off x="1709783" y="1284776"/>
            <a:ext cx="5724435" cy="471534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627052" y="1388057"/>
            <a:ext cx="5749108" cy="4651639"/>
            <a:chOff x="1627052" y="1388057"/>
            <a:chExt cx="5749108" cy="4651639"/>
          </a:xfrm>
        </p:grpSpPr>
        <p:pic>
          <p:nvPicPr>
            <p:cNvPr id="5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40692" y="3399307"/>
              <a:ext cx="5735468" cy="2640389"/>
            </a:xfrm>
            <a:prstGeom prst="rect">
              <a:avLst/>
            </a:prstGeom>
          </p:spPr>
        </p:pic>
        <p:pic>
          <p:nvPicPr>
            <p:cNvPr id="6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66581" b="1040"/>
            <a:stretch/>
          </p:blipFill>
          <p:spPr>
            <a:xfrm>
              <a:off x="1627052" y="1388057"/>
              <a:ext cx="5724435" cy="2295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6717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주요 기능</a:t>
            </a:r>
            <a:r>
              <a:rPr lang="en-US" altLang="ko-KR" dirty="0" smtClean="0"/>
              <a:t>_(1)</a:t>
            </a:r>
          </a:p>
          <a:p>
            <a:pPr lvl="1"/>
            <a:r>
              <a:rPr lang="ko-KR" altLang="en-US" dirty="0"/>
              <a:t>애플리케이션 프레임워크를 통해서 제공되는 </a:t>
            </a:r>
            <a:r>
              <a:rPr lang="en-US" altLang="ko-KR" dirty="0"/>
              <a:t>API</a:t>
            </a:r>
            <a:r>
              <a:rPr lang="ko-KR" altLang="en-US" dirty="0"/>
              <a:t>를 사용함으로써 코드를 재사용하여 효율적이고 빠른 애플리케이션 개발 </a:t>
            </a:r>
            <a:r>
              <a:rPr lang="ko-KR" altLang="en-US" dirty="0" smtClean="0"/>
              <a:t>가능함</a:t>
            </a:r>
            <a:endParaRPr lang="ko-KR" altLang="en-US" dirty="0"/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기기에 최적화된 </a:t>
            </a:r>
            <a:r>
              <a:rPr lang="ko-KR" altLang="en-US" dirty="0" err="1"/>
              <a:t>달빅</a:t>
            </a:r>
            <a:r>
              <a:rPr lang="ko-KR" altLang="en-US" dirty="0"/>
              <a:t> 또는 </a:t>
            </a:r>
            <a:r>
              <a:rPr lang="ko-KR" altLang="en-US" dirty="0" smtClean="0"/>
              <a:t>아트런타임</a:t>
            </a:r>
            <a:r>
              <a:rPr lang="en-US" altLang="ko-KR" dirty="0" smtClean="0"/>
              <a:t>(ART)</a:t>
            </a:r>
            <a:r>
              <a:rPr lang="ko-KR" altLang="en-US" dirty="0" smtClean="0"/>
              <a:t> 제공</a:t>
            </a:r>
            <a:r>
              <a:rPr lang="ko-KR" altLang="en-US" dirty="0"/>
              <a:t>함</a:t>
            </a:r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그래픽 및 삼차원 그래픽을 최적화하여 </a:t>
            </a:r>
            <a:r>
              <a:rPr lang="ko-KR" altLang="en-US" dirty="0" smtClean="0"/>
              <a:t>표현함</a:t>
            </a:r>
            <a:endParaRPr lang="ko-KR" altLang="en-US" dirty="0"/>
          </a:p>
          <a:p>
            <a:pPr lvl="1"/>
            <a:r>
              <a:rPr lang="ko-KR" altLang="en-US" dirty="0" err="1"/>
              <a:t>모바일용</a:t>
            </a:r>
            <a:r>
              <a:rPr lang="ko-KR" altLang="en-US" dirty="0"/>
              <a:t> 데이터베이스인 </a:t>
            </a:r>
            <a:r>
              <a:rPr lang="en-US" altLang="ko-KR" dirty="0"/>
              <a:t>SQLite</a:t>
            </a:r>
            <a:r>
              <a:rPr lang="ko-KR" altLang="en-US" dirty="0"/>
              <a:t>를 </a:t>
            </a:r>
            <a:r>
              <a:rPr lang="ko-KR" altLang="en-US" dirty="0" smtClean="0"/>
              <a:t>제공함</a:t>
            </a:r>
            <a:endParaRPr lang="ko-KR" altLang="en-US" dirty="0"/>
          </a:p>
          <a:p>
            <a:pPr lvl="1"/>
            <a:r>
              <a:rPr lang="ko-KR" altLang="en-US" dirty="0"/>
              <a:t>각종 오디오</a:t>
            </a:r>
            <a:r>
              <a:rPr lang="en-US" altLang="ko-KR" dirty="0"/>
              <a:t>, </a:t>
            </a:r>
            <a:r>
              <a:rPr lang="ko-KR" altLang="en-US" dirty="0"/>
              <a:t>비디오 및 이미지 형식을 </a:t>
            </a:r>
            <a:r>
              <a:rPr lang="ko-KR" altLang="en-US" dirty="0" smtClean="0"/>
              <a:t>지원함</a:t>
            </a:r>
            <a:endParaRPr lang="ko-KR" altLang="en-US" dirty="0"/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기기에 내장된 각종 하드웨어</a:t>
            </a:r>
            <a:r>
              <a:rPr lang="en-US" altLang="ko-KR" dirty="0"/>
              <a:t>(</a:t>
            </a:r>
            <a:r>
              <a:rPr lang="ko-KR" altLang="en-US" dirty="0" err="1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나침반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 smtClean="0"/>
              <a:t>지원함</a:t>
            </a:r>
            <a:endParaRPr lang="ko-KR" altLang="en-US" dirty="0"/>
          </a:p>
          <a:p>
            <a:pPr lvl="1"/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또는 </a:t>
            </a:r>
            <a:r>
              <a:rPr lang="en-US" altLang="ko-KR" dirty="0"/>
              <a:t>Android Studio</a:t>
            </a:r>
            <a:r>
              <a:rPr lang="ko-KR" altLang="en-US" dirty="0"/>
              <a:t>를 통해서 강력하고 빠른 개발 환경 </a:t>
            </a:r>
            <a:r>
              <a:rPr lang="ko-KR" altLang="en-US" dirty="0" smtClean="0"/>
              <a:t>제공함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9858</TotalTime>
  <Words>2247</Words>
  <Application>Microsoft Office PowerPoint</Application>
  <PresentationFormat>화면 슬라이드 쇼(4:3)</PresentationFormat>
  <Paragraphs>317</Paragraphs>
  <Slides>68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69" baseType="lpstr">
      <vt:lpstr>Office 테마</vt:lpstr>
      <vt:lpstr>슬라이드 1</vt:lpstr>
      <vt:lpstr>슬라이드 2</vt:lpstr>
      <vt:lpstr>슬라이드 3</vt:lpstr>
      <vt:lpstr>슬라이드 4</vt:lpstr>
      <vt:lpstr>1. 스마트폰의 개요</vt:lpstr>
      <vt:lpstr>1. 스마트폰의 개요</vt:lpstr>
      <vt:lpstr>2. 안드로이드</vt:lpstr>
      <vt:lpstr>2. 안드로이드</vt:lpstr>
      <vt:lpstr>2. 안드로이드</vt:lpstr>
      <vt:lpstr>2. 안드로이드</vt:lpstr>
      <vt:lpstr>2. 안드로이드</vt:lpstr>
      <vt:lpstr>2. 안드로이드</vt:lpstr>
      <vt:lpstr>2. 안드로이드</vt:lpstr>
      <vt:lpstr>2. 안드로이드</vt:lpstr>
      <vt:lpstr>슬라이드 15</vt:lpstr>
      <vt:lpstr>1. 안드로이드 개발을 위한 운영체제</vt:lpstr>
      <vt:lpstr>2. 안드로이드 개발 환경의 구성</vt:lpstr>
      <vt:lpstr>2. 안드로이드 개발 환경의 구성</vt:lpstr>
      <vt:lpstr>2. 안드로이드 개발 환경의 구성</vt:lpstr>
      <vt:lpstr>슬라이드 20</vt:lpstr>
      <vt:lpstr>1. 안드로이드 개발 환경 설치 순서</vt:lpstr>
      <vt:lpstr>2. 인텔 HAXM 설치</vt:lpstr>
      <vt:lpstr>2. 인텔 HAXM 설치</vt:lpstr>
      <vt:lpstr>2. 인텔 HAXM 설치</vt:lpstr>
      <vt:lpstr>3. Android Studio 설치</vt:lpstr>
      <vt:lpstr>3. Android Studio 설치</vt:lpstr>
      <vt:lpstr>3. Android Studio 설치</vt:lpstr>
      <vt:lpstr>3. Android Studio 설치</vt:lpstr>
      <vt:lpstr>3. Android Studio 설치</vt:lpstr>
      <vt:lpstr>3. Android Studio 설치</vt:lpstr>
      <vt:lpstr>3. Android Studio 설치</vt:lpstr>
      <vt:lpstr>3. Android Studio 설치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4. Android Studio 설정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5. AVD 생성</vt:lpstr>
      <vt:lpstr>[참고] 안드로이드 설치 동영상 링크</vt:lpstr>
      <vt:lpstr>슬라이드 68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524</cp:revision>
  <dcterms:created xsi:type="dcterms:W3CDTF">2007-11-27T23:54:21Z</dcterms:created>
  <dcterms:modified xsi:type="dcterms:W3CDTF">2022-01-26T00:00:05Z</dcterms:modified>
</cp:coreProperties>
</file>